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6858000" cx="9144000"/>
  <p:notesSz cx="6797675" cy="9928225"/>
  <p:embeddedFontLst>
    <p:embeddedFont>
      <p:font typeface="Lato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3C5E0C-788C-434A-8AA8-C833FD338DF1}">
  <a:tblStyle styleId="{E83C5E0C-788C-434A-8AA8-C833FD338DF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5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4.xml"/><Relationship Id="rId74" Type="http://schemas.openxmlformats.org/officeDocument/2006/relationships/font" Target="fonts/Lato-bold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Lato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ed6093e1d_1_375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ed6093e1d_1_375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35cb0b174_0_67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e35cb0b174_0_67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d70b270aa_2_99:notes"/>
          <p:cNvSpPr txBox="1"/>
          <p:nvPr>
            <p:ph idx="1" type="body"/>
          </p:nvPr>
        </p:nvSpPr>
        <p:spPr>
          <a:xfrm>
            <a:off x="680063" y="4716236"/>
            <a:ext cx="5437550" cy="44667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d70b270aa_2_99:notes"/>
          <p:cNvSpPr/>
          <p:nvPr>
            <p:ph idx="2" type="sldImg"/>
          </p:nvPr>
        </p:nvSpPr>
        <p:spPr>
          <a:xfrm>
            <a:off x="1168350" y="745274"/>
            <a:ext cx="4460974" cy="37230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35cb0b174_0_146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35cb0b174_0_146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e35cb0b174_0_146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35cb0b174_0_189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35cb0b174_0_189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e35cb0b174_0_189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35cb0b174_0_195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35cb0b174_0_195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e35cb0b174_0_195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35cb0b174_0_355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35cb0b174_0_355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e35cb0b174_0_355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35cb0b174_0_367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35cb0b174_0_367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e35cb0b174_0_367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35cb0b174_0_381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35cb0b174_0_381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e35cb0b174_0_381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35cb0b174_0_410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e35cb0b174_0_410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d70b270aa_0_4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d70b270aa_0_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3d70b270aa_0_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35cb0b174_0_436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35cb0b174_0_436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e35cb0b174_0_436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35cb0b174_0_467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35cb0b174_0_467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e35cb0b174_0_467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35cb0b174_0_490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35cb0b174_0_490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e35cb0b174_0_490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d70b270aa_1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d70b270aa_1_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d70b270aa_1_0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d70b270aa_1_54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d70b270aa_1_5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d70b270aa_1_5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35cb0b174_0_581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35cb0b174_0_581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e35cb0b174_0_581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35cb0b174_0_622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e35cb0b174_0_622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e35cb0b174_0_622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35cb0b174_0_661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35cb0b174_0_661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e35cb0b174_0_661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e35cb0b174_0_700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e35cb0b174_0_700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e35cb0b174_0_700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35cb0b174_0_725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35cb0b174_0_725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e35cb0b174_0_725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70b270aa_2_0:notes"/>
          <p:cNvSpPr txBox="1"/>
          <p:nvPr>
            <p:ph idx="1" type="body"/>
          </p:nvPr>
        </p:nvSpPr>
        <p:spPr>
          <a:xfrm>
            <a:off x="680063" y="4716236"/>
            <a:ext cx="5437550" cy="44667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d70b270aa_2_0:notes"/>
          <p:cNvSpPr/>
          <p:nvPr>
            <p:ph idx="2" type="sldImg"/>
          </p:nvPr>
        </p:nvSpPr>
        <p:spPr>
          <a:xfrm>
            <a:off x="1168350" y="745274"/>
            <a:ext cx="4460974" cy="37230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35cb0b174_0_762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35cb0b174_0_762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e35cb0b174_0_762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35cb0b174_0_796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e35cb0b174_0_796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35cb0b174_0_811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e35cb0b174_0_811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35cb0b174_0_823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e35cb0b174_0_823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e35cb0b174_0_823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35cb0b174_0_832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e35cb0b174_0_832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e35cb0b174_0_832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35cb0b174_0_843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35cb0b174_0_843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e35cb0b174_0_843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e35cb0b174_0_852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e35cb0b174_0_852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e35cb0b174_0_852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35cb0b174_0_858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e35cb0b174_0_858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35cb0b174_0_866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e35cb0b174_0_866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e35cb0b174_0_866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e35cb0b174_0_943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e35cb0b174_0_943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e35cb0b174_0_943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d70b270aa_2_31:notes"/>
          <p:cNvSpPr txBox="1"/>
          <p:nvPr>
            <p:ph idx="1" type="body"/>
          </p:nvPr>
        </p:nvSpPr>
        <p:spPr>
          <a:xfrm>
            <a:off x="680063" y="4716236"/>
            <a:ext cx="5437550" cy="44667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d70b270aa_2_31:notes"/>
          <p:cNvSpPr/>
          <p:nvPr>
            <p:ph idx="2" type="sldImg"/>
          </p:nvPr>
        </p:nvSpPr>
        <p:spPr>
          <a:xfrm>
            <a:off x="1168350" y="745274"/>
            <a:ext cx="4460974" cy="37230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e35cb0b174_0_1016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e35cb0b174_0_1016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e35cb0b174_0_1016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e35cb0b174_0_1057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e35cb0b174_0_1057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e35cb0b174_0_1057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e35cb0b174_0_1113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ge35cb0b174_0_1113:notes"/>
          <p:cNvSpPr/>
          <p:nvPr>
            <p:ph idx="2" type="sldImg"/>
          </p:nvPr>
        </p:nvSpPr>
        <p:spPr>
          <a:xfrm>
            <a:off x="1169826" y="746916"/>
            <a:ext cx="4459500" cy="372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5" name="Google Shape;1005;ge35cb0b174_0_1113:notes"/>
          <p:cNvSpPr txBox="1"/>
          <p:nvPr>
            <p:ph idx="1" type="body"/>
          </p:nvPr>
        </p:nvSpPr>
        <p:spPr>
          <a:xfrm>
            <a:off x="904292" y="4716236"/>
            <a:ext cx="4989000" cy="4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e35cb0b174_0_1119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e35cb0b174_0_1119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ge35cb0b174_0_1119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e35cb0b174_0_1226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e35cb0b174_0_1226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e35cb0b174_0_1239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e35cb0b174_0_1239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e35cb0b174_0_1239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e35cb0b174_0_1245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e35cb0b174_0_1245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d70b270aa_4_574:notes"/>
          <p:cNvSpPr/>
          <p:nvPr>
            <p:ph idx="2" type="sldImg"/>
          </p:nvPr>
        </p:nvSpPr>
        <p:spPr>
          <a:xfrm>
            <a:off x="1174251" y="763331"/>
            <a:ext cx="4480210" cy="373937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d70b270aa_4_574:notes"/>
          <p:cNvSpPr txBox="1"/>
          <p:nvPr>
            <p:ph idx="1" type="body"/>
          </p:nvPr>
        </p:nvSpPr>
        <p:spPr>
          <a:xfrm>
            <a:off x="920518" y="4731009"/>
            <a:ext cx="4988976" cy="4424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g3d70b270aa_4_574:notes"/>
          <p:cNvSpPr txBox="1"/>
          <p:nvPr>
            <p:ph idx="12" type="sldNum"/>
          </p:nvPr>
        </p:nvSpPr>
        <p:spPr>
          <a:xfrm>
            <a:off x="3838444" y="9463661"/>
            <a:ext cx="2994612" cy="456331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dabf6b05a_0_7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dabf6b05a_0_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g3dabf6b05a_0_7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d70b270aa_1_62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d70b270aa_1_6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3d70b270aa_1_62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ed6093e1d_1_204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5ed6093e1d_1_204:notes"/>
          <p:cNvSpPr/>
          <p:nvPr>
            <p:ph idx="2" type="sldImg"/>
          </p:nvPr>
        </p:nvSpPr>
        <p:spPr>
          <a:xfrm>
            <a:off x="1172776" y="763331"/>
            <a:ext cx="4482900" cy="374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g5ed6093e1d_1_204:notes"/>
          <p:cNvSpPr txBox="1"/>
          <p:nvPr>
            <p:ph idx="1" type="body"/>
          </p:nvPr>
        </p:nvSpPr>
        <p:spPr>
          <a:xfrm>
            <a:off x="921994" y="4731009"/>
            <a:ext cx="49875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50" spcFirstLastPara="1" rIns="89950" wrap="square" tIns="44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35cb0b174_0_1347:notes"/>
          <p:cNvSpPr txBox="1"/>
          <p:nvPr>
            <p:ph idx="1" type="body"/>
          </p:nvPr>
        </p:nvSpPr>
        <p:spPr>
          <a:xfrm>
            <a:off x="680063" y="4716236"/>
            <a:ext cx="5439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ge35cb0b174_0_1347:notes"/>
          <p:cNvSpPr/>
          <p:nvPr>
            <p:ph idx="2" type="sldImg"/>
          </p:nvPr>
        </p:nvSpPr>
        <p:spPr>
          <a:xfrm>
            <a:off x="1168350" y="743632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e35cb0b174_0_1352:notes"/>
          <p:cNvSpPr txBox="1"/>
          <p:nvPr>
            <p:ph idx="1" type="body"/>
          </p:nvPr>
        </p:nvSpPr>
        <p:spPr>
          <a:xfrm>
            <a:off x="680063" y="4716236"/>
            <a:ext cx="5439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ge35cb0b174_0_1352:notes"/>
          <p:cNvSpPr/>
          <p:nvPr>
            <p:ph idx="2" type="sldImg"/>
          </p:nvPr>
        </p:nvSpPr>
        <p:spPr>
          <a:xfrm>
            <a:off x="1168350" y="743632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e35cb0b174_0_1358:notes"/>
          <p:cNvSpPr/>
          <p:nvPr>
            <p:ph idx="2" type="sldImg"/>
          </p:nvPr>
        </p:nvSpPr>
        <p:spPr>
          <a:xfrm>
            <a:off x="1168350" y="743632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e35cb0b174_0_1358:notes"/>
          <p:cNvSpPr txBox="1"/>
          <p:nvPr>
            <p:ph idx="1" type="body"/>
          </p:nvPr>
        </p:nvSpPr>
        <p:spPr>
          <a:xfrm>
            <a:off x="680063" y="4716236"/>
            <a:ext cx="5439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ge35cb0b174_0_1358:notes"/>
          <p:cNvSpPr txBox="1"/>
          <p:nvPr>
            <p:ph idx="12" type="sldNum"/>
          </p:nvPr>
        </p:nvSpPr>
        <p:spPr>
          <a:xfrm>
            <a:off x="3850246" y="9429187"/>
            <a:ext cx="2945700" cy="49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e35cb0b174_0_1368:notes"/>
          <p:cNvSpPr txBox="1"/>
          <p:nvPr>
            <p:ph idx="1" type="body"/>
          </p:nvPr>
        </p:nvSpPr>
        <p:spPr>
          <a:xfrm>
            <a:off x="680063" y="4716236"/>
            <a:ext cx="5439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ge35cb0b174_0_1368:notes"/>
          <p:cNvSpPr/>
          <p:nvPr>
            <p:ph idx="2" type="sldImg"/>
          </p:nvPr>
        </p:nvSpPr>
        <p:spPr>
          <a:xfrm>
            <a:off x="1168350" y="743632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e35cb0b174_0_1375:notes"/>
          <p:cNvSpPr/>
          <p:nvPr>
            <p:ph idx="2" type="sldImg"/>
          </p:nvPr>
        </p:nvSpPr>
        <p:spPr>
          <a:xfrm>
            <a:off x="1168350" y="743632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e35cb0b174_0_1375:notes"/>
          <p:cNvSpPr txBox="1"/>
          <p:nvPr>
            <p:ph idx="1" type="body"/>
          </p:nvPr>
        </p:nvSpPr>
        <p:spPr>
          <a:xfrm>
            <a:off x="680063" y="4716236"/>
            <a:ext cx="5439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ge35cb0b174_0_1375:notes"/>
          <p:cNvSpPr txBox="1"/>
          <p:nvPr>
            <p:ph idx="12" type="sldNum"/>
          </p:nvPr>
        </p:nvSpPr>
        <p:spPr>
          <a:xfrm>
            <a:off x="3850246" y="9429187"/>
            <a:ext cx="2945700" cy="49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e35cb0b174_0_1381:notes"/>
          <p:cNvSpPr txBox="1"/>
          <p:nvPr>
            <p:ph idx="1" type="body"/>
          </p:nvPr>
        </p:nvSpPr>
        <p:spPr>
          <a:xfrm>
            <a:off x="680063" y="4716236"/>
            <a:ext cx="5439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e35cb0b174_0_1381:notes"/>
          <p:cNvSpPr/>
          <p:nvPr>
            <p:ph idx="2" type="sldImg"/>
          </p:nvPr>
        </p:nvSpPr>
        <p:spPr>
          <a:xfrm>
            <a:off x="1168350" y="743632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e35cb0b174_0_1386:notes"/>
          <p:cNvSpPr txBox="1"/>
          <p:nvPr>
            <p:ph idx="1" type="body"/>
          </p:nvPr>
        </p:nvSpPr>
        <p:spPr>
          <a:xfrm>
            <a:off x="680063" y="4716236"/>
            <a:ext cx="5439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e35cb0b174_0_1386:notes"/>
          <p:cNvSpPr/>
          <p:nvPr>
            <p:ph idx="2" type="sldImg"/>
          </p:nvPr>
        </p:nvSpPr>
        <p:spPr>
          <a:xfrm>
            <a:off x="1168350" y="743632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e35cb0b174_0_1396:notes"/>
          <p:cNvSpPr/>
          <p:nvPr>
            <p:ph idx="2" type="sldImg"/>
          </p:nvPr>
        </p:nvSpPr>
        <p:spPr>
          <a:xfrm>
            <a:off x="1168350" y="743632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e35cb0b174_0_1396:notes"/>
          <p:cNvSpPr txBox="1"/>
          <p:nvPr>
            <p:ph idx="1" type="body"/>
          </p:nvPr>
        </p:nvSpPr>
        <p:spPr>
          <a:xfrm>
            <a:off x="680063" y="4716236"/>
            <a:ext cx="5439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e35cb0b174_0_1396:notes"/>
          <p:cNvSpPr txBox="1"/>
          <p:nvPr>
            <p:ph idx="12" type="sldNum"/>
          </p:nvPr>
        </p:nvSpPr>
        <p:spPr>
          <a:xfrm>
            <a:off x="3850246" y="9429187"/>
            <a:ext cx="2945700" cy="49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e35cb0b174_0_1408:notes"/>
          <p:cNvSpPr/>
          <p:nvPr>
            <p:ph idx="2" type="sldImg"/>
          </p:nvPr>
        </p:nvSpPr>
        <p:spPr>
          <a:xfrm>
            <a:off x="1168350" y="743632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e35cb0b174_0_1408:notes"/>
          <p:cNvSpPr txBox="1"/>
          <p:nvPr>
            <p:ph idx="1" type="body"/>
          </p:nvPr>
        </p:nvSpPr>
        <p:spPr>
          <a:xfrm>
            <a:off x="680063" y="4716236"/>
            <a:ext cx="5439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e35cb0b174_0_1422:notes"/>
          <p:cNvSpPr/>
          <p:nvPr>
            <p:ph idx="2" type="sldImg"/>
          </p:nvPr>
        </p:nvSpPr>
        <p:spPr>
          <a:xfrm>
            <a:off x="1168350" y="743632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e35cb0b174_0_1422:notes"/>
          <p:cNvSpPr txBox="1"/>
          <p:nvPr>
            <p:ph idx="1" type="body"/>
          </p:nvPr>
        </p:nvSpPr>
        <p:spPr>
          <a:xfrm>
            <a:off x="680063" y="4716236"/>
            <a:ext cx="5439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e35cb0b174_0_1422:notes"/>
          <p:cNvSpPr txBox="1"/>
          <p:nvPr>
            <p:ph idx="12" type="sldNum"/>
          </p:nvPr>
        </p:nvSpPr>
        <p:spPr>
          <a:xfrm>
            <a:off x="3850246" y="9429187"/>
            <a:ext cx="2945700" cy="49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ed6093e1d_1_215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5ed6093e1d_1_215:notes"/>
          <p:cNvSpPr/>
          <p:nvPr>
            <p:ph idx="2" type="sldImg"/>
          </p:nvPr>
        </p:nvSpPr>
        <p:spPr>
          <a:xfrm>
            <a:off x="1172776" y="763331"/>
            <a:ext cx="4482900" cy="374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5ed6093e1d_1_215:notes"/>
          <p:cNvSpPr txBox="1"/>
          <p:nvPr>
            <p:ph idx="1" type="body"/>
          </p:nvPr>
        </p:nvSpPr>
        <p:spPr>
          <a:xfrm>
            <a:off x="921994" y="4731009"/>
            <a:ext cx="49875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50" spcFirstLastPara="1" rIns="89950" wrap="square" tIns="44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e35cb0b174_0_1434:notes"/>
          <p:cNvSpPr/>
          <p:nvPr>
            <p:ph idx="2" type="sldImg"/>
          </p:nvPr>
        </p:nvSpPr>
        <p:spPr>
          <a:xfrm>
            <a:off x="1168350" y="743632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e35cb0b174_0_1434:notes"/>
          <p:cNvSpPr txBox="1"/>
          <p:nvPr>
            <p:ph idx="1" type="body"/>
          </p:nvPr>
        </p:nvSpPr>
        <p:spPr>
          <a:xfrm>
            <a:off x="680063" y="4716236"/>
            <a:ext cx="54390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ge35cb0b174_0_1434:notes"/>
          <p:cNvSpPr txBox="1"/>
          <p:nvPr>
            <p:ph idx="12" type="sldNum"/>
          </p:nvPr>
        </p:nvSpPr>
        <p:spPr>
          <a:xfrm>
            <a:off x="3850246" y="9429187"/>
            <a:ext cx="2945700" cy="49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e35cb0b174_0_1446:notes"/>
          <p:cNvSpPr txBox="1"/>
          <p:nvPr>
            <p:ph idx="1" type="body"/>
          </p:nvPr>
        </p:nvSpPr>
        <p:spPr>
          <a:xfrm>
            <a:off x="679768" y="4715907"/>
            <a:ext cx="5438100" cy="44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ge35cb0b174_0_1446:notes"/>
          <p:cNvSpPr/>
          <p:nvPr>
            <p:ph idx="2" type="sldImg"/>
          </p:nvPr>
        </p:nvSpPr>
        <p:spPr>
          <a:xfrm>
            <a:off x="1133169" y="744617"/>
            <a:ext cx="45321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d70b270aa_6_94:notes"/>
          <p:cNvSpPr/>
          <p:nvPr>
            <p:ph idx="2" type="sldImg"/>
          </p:nvPr>
        </p:nvSpPr>
        <p:spPr>
          <a:xfrm>
            <a:off x="1168350" y="743632"/>
            <a:ext cx="4460974" cy="372323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d70b270aa_6_94:notes"/>
          <p:cNvSpPr txBox="1"/>
          <p:nvPr>
            <p:ph idx="1" type="body"/>
          </p:nvPr>
        </p:nvSpPr>
        <p:spPr>
          <a:xfrm>
            <a:off x="680063" y="4716236"/>
            <a:ext cx="5438921" cy="446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g3d70b270aa_6_94:notes"/>
          <p:cNvSpPr txBox="1"/>
          <p:nvPr>
            <p:ph idx="12" type="sldNum"/>
          </p:nvPr>
        </p:nvSpPr>
        <p:spPr>
          <a:xfrm>
            <a:off x="3850246" y="9429187"/>
            <a:ext cx="2945826" cy="49728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dabf6b05a_0_14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3dabf6b05a_0_14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3dabf6b05a_0_14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dabf6b05a_0_35:notes"/>
          <p:cNvSpPr/>
          <p:nvPr>
            <p:ph idx="2" type="sldImg"/>
          </p:nvPr>
        </p:nvSpPr>
        <p:spPr>
          <a:xfrm>
            <a:off x="1174251" y="763331"/>
            <a:ext cx="4480200" cy="373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dabf6b05a_0_35:notes"/>
          <p:cNvSpPr txBox="1"/>
          <p:nvPr>
            <p:ph idx="1" type="body"/>
          </p:nvPr>
        </p:nvSpPr>
        <p:spPr>
          <a:xfrm>
            <a:off x="920518" y="4731009"/>
            <a:ext cx="49890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3dabf6b05a_0_35:notes"/>
          <p:cNvSpPr txBox="1"/>
          <p:nvPr>
            <p:ph idx="12" type="sldNum"/>
          </p:nvPr>
        </p:nvSpPr>
        <p:spPr>
          <a:xfrm>
            <a:off x="3838444" y="9463661"/>
            <a:ext cx="2994600" cy="45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d6093e1d_1_227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5ed6093e1d_1_227:notes"/>
          <p:cNvSpPr/>
          <p:nvPr>
            <p:ph idx="2" type="sldImg"/>
          </p:nvPr>
        </p:nvSpPr>
        <p:spPr>
          <a:xfrm>
            <a:off x="1172776" y="763331"/>
            <a:ext cx="4482900" cy="374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5ed6093e1d_1_227:notes"/>
          <p:cNvSpPr txBox="1"/>
          <p:nvPr>
            <p:ph idx="1" type="body"/>
          </p:nvPr>
        </p:nvSpPr>
        <p:spPr>
          <a:xfrm>
            <a:off x="921994" y="4731009"/>
            <a:ext cx="49875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50" spcFirstLastPara="1" rIns="89950" wrap="square" tIns="44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d70b270aa_2_47:notes"/>
          <p:cNvSpPr txBox="1"/>
          <p:nvPr>
            <p:ph idx="12" type="sldNum"/>
          </p:nvPr>
        </p:nvSpPr>
        <p:spPr>
          <a:xfrm>
            <a:off x="3850246" y="9430830"/>
            <a:ext cx="2945955" cy="4957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d70b270aa_2_47:notes"/>
          <p:cNvSpPr/>
          <p:nvPr>
            <p:ph idx="2" type="sldImg"/>
          </p:nvPr>
        </p:nvSpPr>
        <p:spPr>
          <a:xfrm>
            <a:off x="1172776" y="763331"/>
            <a:ext cx="4483102" cy="374114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g3d70b270aa_2_47:notes"/>
          <p:cNvSpPr txBox="1"/>
          <p:nvPr>
            <p:ph idx="1" type="body"/>
          </p:nvPr>
        </p:nvSpPr>
        <p:spPr>
          <a:xfrm>
            <a:off x="921994" y="4731009"/>
            <a:ext cx="4987617" cy="4424036"/>
          </a:xfrm>
          <a:prstGeom prst="rect">
            <a:avLst/>
          </a:prstGeom>
          <a:noFill/>
          <a:ln>
            <a:noFill/>
          </a:ln>
        </p:spPr>
        <p:txBody>
          <a:bodyPr anchorCtr="0" anchor="t" bIns="44975" lIns="89950" spcFirstLastPara="1" rIns="89950" wrap="square" tIns="44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35cb0b174_0_269:notes"/>
          <p:cNvSpPr/>
          <p:nvPr>
            <p:ph idx="2" type="sldImg"/>
          </p:nvPr>
        </p:nvSpPr>
        <p:spPr>
          <a:xfrm>
            <a:off x="1168350" y="745274"/>
            <a:ext cx="4461000" cy="3723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35cb0b174_0_269:notes"/>
          <p:cNvSpPr txBox="1"/>
          <p:nvPr>
            <p:ph idx="1" type="body"/>
          </p:nvPr>
        </p:nvSpPr>
        <p:spPr>
          <a:xfrm>
            <a:off x="680063" y="4716236"/>
            <a:ext cx="54375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e35cb0b174_0_269:notes"/>
          <p:cNvSpPr txBox="1"/>
          <p:nvPr>
            <p:ph idx="12" type="sldNum"/>
          </p:nvPr>
        </p:nvSpPr>
        <p:spPr>
          <a:xfrm>
            <a:off x="3850246" y="9430830"/>
            <a:ext cx="2945700" cy="49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i="0" sz="3600" u="none" cap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i="0" u="none" cap="none" strike="noStrike">
                <a:solidFill>
                  <a:srgbClr val="888888"/>
                </a:solidFill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OBJECT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OBJECT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OBJECT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OBJECT_6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0" i="0" sz="3200" u="none" cap="none" strike="noStrike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" lvl="5" marL="220599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376" lvl="6" marL="44117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70" lvl="7" marL="6617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70" lvl="8" marL="88237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spcBef>
                <a:spcPts val="480"/>
              </a:spcBef>
              <a:spcAft>
                <a:spcPts val="0"/>
              </a:spcAft>
              <a:buSzPts val="2880"/>
              <a:buFont typeface="Arial"/>
              <a:buChar char="•"/>
              <a:defRPr b="0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SzPts val="2200"/>
              <a:buFont typeface="Arial"/>
              <a:buChar char="•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575"/>
              </a:spcBef>
              <a:spcAft>
                <a:spcPts val="0"/>
              </a:spcAft>
              <a:buSzPts val="2000"/>
              <a:buFont typeface="Times"/>
              <a:buChar char="•"/>
              <a:defRPr b="0" i="0" sz="20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1950" lvl="5" marL="2743200" marR="0" rtl="0" algn="l">
              <a:spcBef>
                <a:spcPts val="575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SzPts val="2100"/>
              <a:buFont typeface="Times"/>
              <a:buChar char="•"/>
              <a:defRPr b="0" i="0" sz="21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200"/>
              <a:buFont typeface="Helvetica Neue"/>
              <a:buNone/>
              <a:defRPr i="0" sz="3200" u="none" cap="none" strike="noStrike">
                <a:solidFill>
                  <a:srgbClr val="1F497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  <a:def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  <a:defRPr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■"/>
              <a:defRPr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  <a:def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■"/>
              <a:defRPr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 i="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11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  <a:defRPr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■"/>
              <a:defRPr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200"/>
              <a:buFont typeface="Helvetica Neue"/>
              <a:buNone/>
              <a:defRPr i="0" sz="3200" u="none" cap="none" strike="noStrike">
                <a:solidFill>
                  <a:srgbClr val="1F497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57200" y="1087050"/>
            <a:ext cx="39720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  <a:def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  <a:defRPr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■"/>
              <a:defRPr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  <a:def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■"/>
              <a:defRPr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 i="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11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  <a:defRPr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■"/>
              <a:defRPr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657800" y="1087050"/>
            <a:ext cx="39720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  <a:def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○"/>
              <a:defRPr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■"/>
              <a:defRPr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  <a:def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■"/>
              <a:defRPr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 i="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11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○"/>
              <a:defRPr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■"/>
              <a:defRPr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" type="body"/>
          </p:nvPr>
        </p:nvSpPr>
        <p:spPr>
          <a:xfrm>
            <a:off x="457200" y="10017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52525"/>
              </a:buClr>
              <a:buSzPts val="2400"/>
              <a:buNone/>
              <a:defRPr i="0" sz="2400" u="none" cap="none" strike="noStrike">
                <a:solidFill>
                  <a:srgbClr val="252525"/>
                </a:solidFill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52525"/>
              </a:buClr>
              <a:buSzPts val="2000"/>
              <a:buNone/>
              <a:defRPr i="0" sz="2000" u="none" cap="none" strike="noStrike">
                <a:solidFill>
                  <a:srgbClr val="252525"/>
                </a:solidFill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52525"/>
              </a:buClr>
              <a:buSzPts val="1800"/>
              <a:buNone/>
              <a:defRPr i="0" sz="1800" u="none" cap="none" strike="noStrike">
                <a:solidFill>
                  <a:srgbClr val="252525"/>
                </a:solidFill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457200" y="1725551"/>
            <a:ext cx="4040100" cy="4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i="0" sz="1600" u="none" cap="none" strike="noStrike">
                <a:solidFill>
                  <a:schemeClr val="dk1"/>
                </a:solidFill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i="0" sz="1600" u="none" cap="none" strike="noStrike">
                <a:solidFill>
                  <a:schemeClr val="dk1"/>
                </a:solidFill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3" type="body"/>
          </p:nvPr>
        </p:nvSpPr>
        <p:spPr>
          <a:xfrm>
            <a:off x="4645025" y="10017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52525"/>
              </a:buClr>
              <a:buSzPts val="2400"/>
              <a:buNone/>
              <a:defRPr i="0" sz="2400" u="none" cap="none" strike="noStrike">
                <a:solidFill>
                  <a:srgbClr val="252525"/>
                </a:solidFill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52525"/>
              </a:buClr>
              <a:buSzPts val="2000"/>
              <a:buNone/>
              <a:defRPr i="0" sz="2000" u="none" cap="none" strike="noStrike">
                <a:solidFill>
                  <a:srgbClr val="252525"/>
                </a:solidFill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52525"/>
              </a:buClr>
              <a:buSzPts val="1800"/>
              <a:buNone/>
              <a:defRPr i="0" sz="1800" u="none" cap="none" strike="noStrike">
                <a:solidFill>
                  <a:srgbClr val="252525"/>
                </a:solidFill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52525"/>
              </a:buClr>
              <a:buSzPts val="1600"/>
              <a:buNone/>
              <a:defRPr i="0" sz="1600" u="none" cap="none" strike="noStrike">
                <a:solidFill>
                  <a:srgbClr val="252525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4" type="body"/>
          </p:nvPr>
        </p:nvSpPr>
        <p:spPr>
          <a:xfrm>
            <a:off x="4645025" y="1725551"/>
            <a:ext cx="4041900" cy="4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i="0" sz="2000" u="none" cap="none" strike="noStrike">
                <a:solidFill>
                  <a:schemeClr val="dk1"/>
                </a:solidFill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i="0" sz="1600" u="none" cap="none" strike="noStrike">
                <a:solidFill>
                  <a:schemeClr val="dk1"/>
                </a:solidFill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i="0" sz="1600" u="none" cap="none" strike="noStrike">
                <a:solidFill>
                  <a:schemeClr val="dk1"/>
                </a:solidFill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200"/>
              <a:buFont typeface="Helvetica Neue"/>
              <a:buNone/>
              <a:defRPr i="0" sz="3200" u="none" cap="none" strike="noStrike">
                <a:solidFill>
                  <a:srgbClr val="1F497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200"/>
              <a:buFont typeface="Helvetica Neue"/>
              <a:buNone/>
              <a:defRPr i="0" sz="3200" u="none" cap="none" strike="noStrike">
                <a:solidFill>
                  <a:srgbClr val="1F497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89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3200"/>
              <a:buFont typeface="Helvetica Neue"/>
              <a:buNone/>
              <a:defRPr i="0" sz="3200" u="none" cap="none" strike="noStrike">
                <a:solidFill>
                  <a:srgbClr val="1F497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None/>
              <a:defRPr sz="1800">
                <a:solidFill>
                  <a:srgbClr val="1F497D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–"/>
              <a:defRPr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•"/>
              <a:defRPr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11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•"/>
              <a:defRPr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4860032" y="6381328"/>
            <a:ext cx="4176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ZA" sz="1200" u="none" cap="none" strike="noStrike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Introduction to Bioinformatics online course: IBT_20</a:t>
            </a:r>
            <a:r>
              <a:rPr b="1" lang="en-ZA" sz="1200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r>
              <a:rPr b="1" i="0" lang="en-ZA" sz="1200" u="none" cap="none" strike="noStrike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   Module </a:t>
            </a:r>
            <a:r>
              <a:rPr b="1" lang="en-ZA" sz="1200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5 Genomics, Emily Perry</a:t>
            </a:r>
            <a:endParaRPr b="1" i="0" sz="1200" u="none" cap="none" strike="noStrike">
              <a:solidFill>
                <a:srgbClr val="8CB3E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c_logo.png"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7904" y="6404347"/>
            <a:ext cx="1074812" cy="43138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hyperlink" Target="http://www.ensemblgenomes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52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Relationship Id="rId4" Type="http://schemas.openxmlformats.org/officeDocument/2006/relationships/image" Target="../media/image45.jp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Relationship Id="rId7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Relationship Id="rId7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ensembl.org" TargetMode="External"/><Relationship Id="rId4" Type="http://schemas.openxmlformats.org/officeDocument/2006/relationships/hyperlink" Target="http://grch37.ensembl.org" TargetMode="External"/><Relationship Id="rId5" Type="http://schemas.openxmlformats.org/officeDocument/2006/relationships/hyperlink" Target="http://ncbi36.ensembl.org" TargetMode="External"/><Relationship Id="rId6" Type="http://schemas.openxmlformats.org/officeDocument/2006/relationships/image" Target="../media/image56.png"/><Relationship Id="rId7" Type="http://schemas.openxmlformats.org/officeDocument/2006/relationships/image" Target="../media/image55.png"/><Relationship Id="rId8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6.png"/><Relationship Id="rId13" Type="http://schemas.openxmlformats.org/officeDocument/2006/relationships/image" Target="../media/image17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5" Type="http://schemas.openxmlformats.org/officeDocument/2006/relationships/image" Target="../media/image13.png"/><Relationship Id="rId14" Type="http://schemas.openxmlformats.org/officeDocument/2006/relationships/image" Target="../media/image15.png"/><Relationship Id="rId16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67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4.png"/><Relationship Id="rId8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8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://www.ensemblgenomes.org/" TargetMode="External"/><Relationship Id="rId10" Type="http://schemas.openxmlformats.org/officeDocument/2006/relationships/image" Target="../media/image26.png"/><Relationship Id="rId13" Type="http://schemas.openxmlformats.org/officeDocument/2006/relationships/image" Target="../media/image27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9" Type="http://schemas.openxmlformats.org/officeDocument/2006/relationships/image" Target="../media/image25.png"/><Relationship Id="rId14" Type="http://schemas.openxmlformats.org/officeDocument/2006/relationships/hyperlink" Target="http://covid-19.ensembl.org" TargetMode="External"/><Relationship Id="rId5" Type="http://schemas.openxmlformats.org/officeDocument/2006/relationships/hyperlink" Target="http://www.ensemblgenomes.org/" TargetMode="External"/><Relationship Id="rId6" Type="http://schemas.openxmlformats.org/officeDocument/2006/relationships/hyperlink" Target="http://www.ncbi.nlm.nih.gov/" TargetMode="External"/><Relationship Id="rId7" Type="http://schemas.openxmlformats.org/officeDocument/2006/relationships/hyperlink" Target="https://genome.ucsc.edu/" TargetMode="External"/><Relationship Id="rId8" Type="http://schemas.openxmlformats.org/officeDocument/2006/relationships/hyperlink" Target="https://genome.ucsc.edu/" TargetMode="External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ser\Desktop\Sumir_H3Bionet_docs_recieved\logos\logo_banner.png" id="72" name="Google Shape;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548680"/>
            <a:ext cx="6921327" cy="1670047"/>
          </a:xfrm>
          <a:prstGeom prst="rect">
            <a:avLst/>
          </a:prstGeom>
          <a:noFill/>
          <a:ln cap="flat" cmpd="sng" w="12700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Introduction to Bioinformatics online course: IBT_2021</a:t>
            </a:r>
            <a:endParaRPr/>
          </a:p>
        </p:txBody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Module 5 Genomics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Genome browsers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8"/>
          <p:cNvGrpSpPr/>
          <p:nvPr/>
        </p:nvGrpSpPr>
        <p:grpSpPr>
          <a:xfrm>
            <a:off x="2086854" y="1574422"/>
            <a:ext cx="4837160" cy="4959599"/>
            <a:chOff x="1714500" y="942800"/>
            <a:chExt cx="5590800" cy="5590800"/>
          </a:xfrm>
        </p:grpSpPr>
        <p:pic>
          <p:nvPicPr>
            <p:cNvPr id="200" name="Google Shape;200;p28"/>
            <p:cNvPicPr preferRelativeResize="0"/>
            <p:nvPr/>
          </p:nvPicPr>
          <p:blipFill rotWithShape="1">
            <a:blip r:embed="rId3">
              <a:alphaModFix/>
            </a:blip>
            <a:srcRect b="6348" l="6784" r="10884" t="4229"/>
            <a:stretch/>
          </p:blipFill>
          <p:spPr>
            <a:xfrm>
              <a:off x="2070650" y="1143000"/>
              <a:ext cx="4671401" cy="5190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28"/>
            <p:cNvSpPr/>
            <p:nvPr/>
          </p:nvSpPr>
          <p:spPr>
            <a:xfrm>
              <a:off x="1714500" y="942800"/>
              <a:ext cx="5590800" cy="5590800"/>
            </a:xfrm>
            <a:prstGeom prst="pie">
              <a:avLst>
                <a:gd fmla="val 15950725" name="adj1"/>
                <a:gd fmla="val 16373655" name="adj2"/>
              </a:avLst>
            </a:prstGeom>
            <a:solidFill>
              <a:srgbClr val="00FFFF">
                <a:alpha val="273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8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Ensembl: vertebrates and model organisms</a:t>
            </a:r>
            <a:endParaRPr/>
          </a:p>
        </p:txBody>
      </p:sp>
      <p:grpSp>
        <p:nvGrpSpPr>
          <p:cNvPr id="203" name="Google Shape;203;p28"/>
          <p:cNvGrpSpPr/>
          <p:nvPr/>
        </p:nvGrpSpPr>
        <p:grpSpPr>
          <a:xfrm>
            <a:off x="6359700" y="5285861"/>
            <a:ext cx="2761500" cy="1469189"/>
            <a:chOff x="3222675" y="4625736"/>
            <a:chExt cx="2761500" cy="1469189"/>
          </a:xfrm>
        </p:grpSpPr>
        <p:pic>
          <p:nvPicPr>
            <p:cNvPr id="204" name="Google Shape;204;p28"/>
            <p:cNvPicPr preferRelativeResize="0"/>
            <p:nvPr/>
          </p:nvPicPr>
          <p:blipFill rotWithShape="1">
            <a:blip r:embed="rId4">
              <a:alphaModFix/>
            </a:blip>
            <a:srcRect b="17046" l="0" r="0" t="0"/>
            <a:stretch/>
          </p:blipFill>
          <p:spPr>
            <a:xfrm>
              <a:off x="3447675" y="4625736"/>
              <a:ext cx="2311500" cy="705900"/>
            </a:xfrm>
            <a:prstGeom prst="roundRect">
              <a:avLst>
                <a:gd fmla="val 8060" name="adj"/>
              </a:avLst>
            </a:prstGeom>
            <a:noFill/>
            <a:ln>
              <a:noFill/>
            </a:ln>
          </p:spPr>
        </p:pic>
        <p:sp>
          <p:nvSpPr>
            <p:cNvPr id="205" name="Google Shape;205;p28"/>
            <p:cNvSpPr/>
            <p:nvPr/>
          </p:nvSpPr>
          <p:spPr>
            <a:xfrm>
              <a:off x="3222675" y="5331725"/>
              <a:ext cx="2761500" cy="7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 u="sng" cap="none" strike="noStrike">
                  <a:solidFill>
                    <a:srgbClr val="007E82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www.ensembl.org</a:t>
              </a:r>
              <a:endParaRPr sz="1800" u="none" cap="none" strike="noStrike">
                <a:solidFill>
                  <a:srgbClr val="007E8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36" y="949598"/>
            <a:ext cx="2227557" cy="216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894" y="3459046"/>
            <a:ext cx="2227557" cy="212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3329" y="906199"/>
            <a:ext cx="2227557" cy="209886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7236296" y="3005065"/>
            <a:ext cx="8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sz="1800" u="none" cap="none" strike="noStrike">
                <a:solidFill>
                  <a:srgbClr val="99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Fungi</a:t>
            </a:r>
            <a:endParaRPr i="0" sz="1800" u="none" cap="none" strike="noStrike">
              <a:solidFill>
                <a:srgbClr val="9966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899592" y="3109747"/>
            <a:ext cx="126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sz="18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Bacteria</a:t>
            </a:r>
            <a:endParaRPr i="0" sz="1800" u="none" cap="none" strike="noStrik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5636701" y="5535482"/>
            <a:ext cx="9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sz="1800" u="none" cap="none" strike="noStrike">
                <a:solidFill>
                  <a:srgbClr val="3399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Plants</a:t>
            </a:r>
            <a:endParaRPr i="0" sz="1800" u="none" cap="none" strike="noStrike">
              <a:solidFill>
                <a:srgbClr val="3399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5352" y="1004584"/>
            <a:ext cx="2231349" cy="2105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3919257" y="3080787"/>
            <a:ext cx="110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sz="1800" u="none" cap="none" strike="noStrike">
                <a:solidFill>
                  <a:srgbClr val="6600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Protists</a:t>
            </a:r>
            <a:endParaRPr i="0" sz="1800" u="none" cap="none" strike="noStrike">
              <a:solidFill>
                <a:srgbClr val="6600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4466" y="3486749"/>
            <a:ext cx="2235907" cy="199227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264219" y="5532234"/>
            <a:ext cx="111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sz="1800" u="none" cap="none" strike="noStrike">
                <a:solidFill>
                  <a:srgbClr val="006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Metazoa</a:t>
            </a:r>
            <a:endParaRPr i="0" sz="1800" u="none" cap="none" strike="noStrike">
              <a:solidFill>
                <a:srgbClr val="0066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1714466" y="5796552"/>
            <a:ext cx="5626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sz="3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www.ensemblgenomes.org</a:t>
            </a:r>
            <a:endParaRPr i="0" sz="32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2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Non-vertebrates on Ensembl genomes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30"/>
          <p:cNvGraphicFramePr/>
          <p:nvPr/>
        </p:nvGraphicFramePr>
        <p:xfrm>
          <a:off x="253875" y="133991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{E83C5E0C-788C-434A-8AA8-C833FD338DF1}</a:tableStyleId>
              </a:tblPr>
              <a:tblGrid>
                <a:gridCol w="1347200"/>
                <a:gridCol w="2090450"/>
                <a:gridCol w="2637925"/>
                <a:gridCol w="2560650"/>
              </a:tblGrid>
              <a:tr h="52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Ensembl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Ensembl Genomes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Ensembl COVID-19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AF4"/>
                    </a:solidFill>
                  </a:tcPr>
                </a:tc>
              </a:tr>
              <a:tr h="42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Released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2009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2020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Species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Vertebrates (fly, worm</a:t>
                      </a: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and yeast as outgroups) 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Non-vertebrates (plants, fungi, metazoa, </a:t>
                      </a:r>
                      <a:r>
                        <a:rPr lang="en-ZA" sz="18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protists, </a:t>
                      </a: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bacteria) 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SARS-CoV-2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Annotation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By Ensembl</a:t>
                      </a:r>
                      <a:endParaRPr sz="18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collaboration with the scientific communities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By Ensembl and imported from ENA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Website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solidFill>
                            <a:srgbClr val="007E8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www.ensembl.org</a:t>
                      </a:r>
                      <a:endParaRPr sz="1800">
                        <a:solidFill>
                          <a:srgbClr val="007E8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solidFill>
                            <a:srgbClr val="007E8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www.ensemblgenomes.org</a:t>
                      </a:r>
                      <a:endParaRPr sz="1800">
                        <a:solidFill>
                          <a:srgbClr val="007E8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solidFill>
                            <a:srgbClr val="007E8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covid-19.ensembl.org</a:t>
                      </a:r>
                      <a:endParaRPr sz="1800">
                        <a:solidFill>
                          <a:srgbClr val="007E8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REST API</a:t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solidFill>
                            <a:srgbClr val="007E8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rest.ensembl.org</a:t>
                      </a:r>
                      <a:endParaRPr sz="1800">
                        <a:solidFill>
                          <a:srgbClr val="007E8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302B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ZA" sz="1800">
                          <a:solidFill>
                            <a:srgbClr val="007E8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rest.ensembl.org</a:t>
                      </a:r>
                      <a:endParaRPr sz="1800">
                        <a:solidFill>
                          <a:srgbClr val="007E8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ZA" sz="1800">
                          <a:solidFill>
                            <a:srgbClr val="007E8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  <a:endParaRPr sz="1800">
                        <a:solidFill>
                          <a:srgbClr val="007E82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49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30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Ensembl, Ensembl Genomes, Ensembl COVID-19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3031942" y="1725062"/>
            <a:ext cx="3152400" cy="32892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/>
        </p:nvSpPr>
        <p:spPr>
          <a:xfrm>
            <a:off x="3712414" y="2878546"/>
            <a:ext cx="17916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2400">
                <a:solidFill>
                  <a:srgbClr val="0202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~3 months</a:t>
            </a:r>
            <a:endParaRPr sz="2400">
              <a:solidFill>
                <a:srgbClr val="02020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5" name="Google Shape;235;p31"/>
          <p:cNvGrpSpPr/>
          <p:nvPr/>
        </p:nvGrpSpPr>
        <p:grpSpPr>
          <a:xfrm>
            <a:off x="534700" y="978045"/>
            <a:ext cx="6353907" cy="4770780"/>
            <a:chOff x="1285467" y="1587639"/>
            <a:chExt cx="5119989" cy="3684000"/>
          </a:xfrm>
        </p:grpSpPr>
        <p:grpSp>
          <p:nvGrpSpPr>
            <p:cNvPr id="236" name="Google Shape;236;p31"/>
            <p:cNvGrpSpPr/>
            <p:nvPr/>
          </p:nvGrpSpPr>
          <p:grpSpPr>
            <a:xfrm>
              <a:off x="1285467" y="1975848"/>
              <a:ext cx="2622495" cy="554963"/>
              <a:chOff x="1285467" y="977108"/>
              <a:chExt cx="2622495" cy="554963"/>
            </a:xfrm>
          </p:grpSpPr>
          <p:cxnSp>
            <p:nvCxnSpPr>
              <p:cNvPr id="237" name="Google Shape;237;p31"/>
              <p:cNvCxnSpPr/>
              <p:nvPr/>
            </p:nvCxnSpPr>
            <p:spPr>
              <a:xfrm>
                <a:off x="3634961" y="1153772"/>
                <a:ext cx="273000" cy="378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FC5E8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38" name="Google Shape;238;p31"/>
              <p:cNvSpPr txBox="1"/>
              <p:nvPr/>
            </p:nvSpPr>
            <p:spPr>
              <a:xfrm>
                <a:off x="1285467" y="977108"/>
                <a:ext cx="2312100" cy="54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 sz="2000">
                    <a:latin typeface="Helvetica Neue"/>
                    <a:ea typeface="Helvetica Neue"/>
                    <a:cs typeface="Helvetica Neue"/>
                    <a:sym typeface="Helvetica Neue"/>
                  </a:rPr>
                  <a:t>New/updated interfaces</a:t>
                </a:r>
                <a:endParaRPr sz="2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39" name="Google Shape;239;p31"/>
            <p:cNvSpPr/>
            <p:nvPr/>
          </p:nvSpPr>
          <p:spPr>
            <a:xfrm flipH="1" rot="-1800109">
              <a:off x="3215030" y="2081213"/>
              <a:ext cx="2696852" cy="2696852"/>
            </a:xfrm>
            <a:prstGeom prst="blockArc">
              <a:avLst>
                <a:gd fmla="val 14334136" name="adj1"/>
                <a:gd fmla="val 18854681" name="adj2"/>
                <a:gd fmla="val 8846" name="adj3"/>
              </a:avLst>
            </a:prstGeom>
            <a:solidFill>
              <a:srgbClr val="9FC5E8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5400000" dist="9525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31"/>
          <p:cNvGrpSpPr/>
          <p:nvPr/>
        </p:nvGrpSpPr>
        <p:grpSpPr>
          <a:xfrm>
            <a:off x="240249" y="986458"/>
            <a:ext cx="6629046" cy="4758736"/>
            <a:chOff x="1048198" y="1594136"/>
            <a:chExt cx="5341697" cy="3674700"/>
          </a:xfrm>
        </p:grpSpPr>
        <p:grpSp>
          <p:nvGrpSpPr>
            <p:cNvPr id="241" name="Google Shape;241;p31"/>
            <p:cNvGrpSpPr/>
            <p:nvPr/>
          </p:nvGrpSpPr>
          <p:grpSpPr>
            <a:xfrm>
              <a:off x="1048198" y="3570404"/>
              <a:ext cx="2461477" cy="669600"/>
              <a:chOff x="1048198" y="2571664"/>
              <a:chExt cx="2461477" cy="669600"/>
            </a:xfrm>
          </p:grpSpPr>
          <p:cxnSp>
            <p:nvCxnSpPr>
              <p:cNvPr id="242" name="Google Shape;242;p31"/>
              <p:cNvCxnSpPr/>
              <p:nvPr/>
            </p:nvCxnSpPr>
            <p:spPr>
              <a:xfrm flipH="1" rot="10800000">
                <a:off x="3059375" y="2771675"/>
                <a:ext cx="450300" cy="145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6FA8DC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43" name="Google Shape;243;p31"/>
              <p:cNvSpPr txBox="1"/>
              <p:nvPr/>
            </p:nvSpPr>
            <p:spPr>
              <a:xfrm>
                <a:off x="1048198" y="2571664"/>
                <a:ext cx="2001600" cy="6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 sz="2000">
                    <a:latin typeface="Helvetica Neue"/>
                    <a:ea typeface="Helvetica Neue"/>
                    <a:cs typeface="Helvetica Neue"/>
                    <a:sym typeface="Helvetica Neue"/>
                  </a:rPr>
                  <a:t>Updated variation and regulation data</a:t>
                </a:r>
                <a:endParaRPr sz="2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44" name="Google Shape;244;p31"/>
            <p:cNvSpPr/>
            <p:nvPr/>
          </p:nvSpPr>
          <p:spPr>
            <a:xfrm rot="9000757">
              <a:off x="3207432" y="2086373"/>
              <a:ext cx="2690226" cy="2690226"/>
            </a:xfrm>
            <a:prstGeom prst="blockArc">
              <a:avLst>
                <a:gd fmla="val 20184517" name="adj1"/>
                <a:gd fmla="val 3007258" name="adj2"/>
                <a:gd fmla="val 9336" name="adj3"/>
              </a:avLst>
            </a:prstGeom>
            <a:solidFill>
              <a:srgbClr val="6FA8DC"/>
            </a:solidFill>
            <a:ln cap="flat" cmpd="sng" w="9525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1438" rotWithShape="0" algn="bl" dir="5400000" dist="9525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 rot="9240359">
              <a:off x="3213511" y="2856429"/>
              <a:ext cx="363469" cy="363469"/>
            </a:xfrm>
            <a:prstGeom prst="rtTriangl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31"/>
          <p:cNvGrpSpPr/>
          <p:nvPr/>
        </p:nvGrpSpPr>
        <p:grpSpPr>
          <a:xfrm>
            <a:off x="2309112" y="988433"/>
            <a:ext cx="4560303" cy="5286199"/>
            <a:chOff x="2715291" y="1595661"/>
            <a:chExt cx="3674700" cy="4082007"/>
          </a:xfrm>
        </p:grpSpPr>
        <p:grpSp>
          <p:nvGrpSpPr>
            <p:cNvPr id="247" name="Google Shape;247;p31"/>
            <p:cNvGrpSpPr/>
            <p:nvPr/>
          </p:nvGrpSpPr>
          <p:grpSpPr>
            <a:xfrm>
              <a:off x="3446023" y="4539739"/>
              <a:ext cx="2241600" cy="1137928"/>
              <a:chOff x="3446023" y="3541000"/>
              <a:chExt cx="2241600" cy="1137928"/>
            </a:xfrm>
          </p:grpSpPr>
          <p:cxnSp>
            <p:nvCxnSpPr>
              <p:cNvPr id="248" name="Google Shape;248;p31"/>
              <p:cNvCxnSpPr/>
              <p:nvPr/>
            </p:nvCxnSpPr>
            <p:spPr>
              <a:xfrm rot="10800000">
                <a:off x="4563402" y="3541000"/>
                <a:ext cx="0" cy="489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D85C6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49" name="Google Shape;249;p31"/>
              <p:cNvSpPr txBox="1"/>
              <p:nvPr/>
            </p:nvSpPr>
            <p:spPr>
              <a:xfrm>
                <a:off x="3446023" y="4009328"/>
                <a:ext cx="2241600" cy="6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 sz="2000">
                    <a:latin typeface="Helvetica Neue"/>
                    <a:ea typeface="Helvetica Neue"/>
                    <a:cs typeface="Helvetica Neue"/>
                    <a:sym typeface="Helvetica Neue"/>
                  </a:rPr>
                  <a:t>Compara on new genes and genomes </a:t>
                </a:r>
                <a:endParaRPr sz="2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50" name="Google Shape;250;p31"/>
            <p:cNvSpPr/>
            <p:nvPr/>
          </p:nvSpPr>
          <p:spPr>
            <a:xfrm flipH="1" rot="-9000757">
              <a:off x="3207528" y="2087898"/>
              <a:ext cx="2690226" cy="2690226"/>
            </a:xfrm>
            <a:prstGeom prst="blockArc">
              <a:avLst>
                <a:gd fmla="val 15738599" name="adj1"/>
                <a:gd fmla="val 20008131" name="adj2"/>
                <a:gd fmla="val 9063" name="adj3"/>
              </a:avLst>
            </a:prstGeom>
            <a:solidFill>
              <a:srgbClr val="3D85C6"/>
            </a:solidFill>
            <a:ln>
              <a:noFill/>
            </a:ln>
            <a:effectLst>
              <a:outerShdw blurRad="71438" rotWithShape="0" algn="bl" dir="5400000" dist="9525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 rot="4857950">
              <a:off x="3653723" y="4237890"/>
              <a:ext cx="363003" cy="363003"/>
            </a:xfrm>
            <a:prstGeom prst="rtTriangl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31"/>
          <p:cNvGrpSpPr/>
          <p:nvPr/>
        </p:nvGrpSpPr>
        <p:grpSpPr>
          <a:xfrm>
            <a:off x="2324108" y="984074"/>
            <a:ext cx="6657182" cy="4758737"/>
            <a:chOff x="2733479" y="1591311"/>
            <a:chExt cx="5364369" cy="3674700"/>
          </a:xfrm>
        </p:grpSpPr>
        <p:grpSp>
          <p:nvGrpSpPr>
            <p:cNvPr id="253" name="Google Shape;253;p31"/>
            <p:cNvGrpSpPr/>
            <p:nvPr/>
          </p:nvGrpSpPr>
          <p:grpSpPr>
            <a:xfrm>
              <a:off x="5625475" y="3741041"/>
              <a:ext cx="2472373" cy="513300"/>
              <a:chOff x="5625475" y="2742301"/>
              <a:chExt cx="2472373" cy="513300"/>
            </a:xfrm>
          </p:grpSpPr>
          <p:cxnSp>
            <p:nvCxnSpPr>
              <p:cNvPr id="254" name="Google Shape;254;p31"/>
              <p:cNvCxnSpPr/>
              <p:nvPr/>
            </p:nvCxnSpPr>
            <p:spPr>
              <a:xfrm rot="10800000">
                <a:off x="5625475" y="2771675"/>
                <a:ext cx="442200" cy="15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B5394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55" name="Google Shape;255;p31"/>
              <p:cNvSpPr txBox="1"/>
              <p:nvPr/>
            </p:nvSpPr>
            <p:spPr>
              <a:xfrm>
                <a:off x="6077348" y="2742301"/>
                <a:ext cx="2020500" cy="5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 sz="2000">
                    <a:latin typeface="Helvetica Neue"/>
                    <a:ea typeface="Helvetica Neue"/>
                    <a:cs typeface="Helvetica Neue"/>
                    <a:sym typeface="Helvetica Neue"/>
                  </a:rPr>
                  <a:t>Software updates</a:t>
                </a:r>
                <a:endParaRPr sz="2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56" name="Google Shape;256;p31"/>
            <p:cNvSpPr/>
            <p:nvPr/>
          </p:nvSpPr>
          <p:spPr>
            <a:xfrm flipH="1" rot="-9000757">
              <a:off x="3225716" y="2083548"/>
              <a:ext cx="2690226" cy="2690226"/>
            </a:xfrm>
            <a:prstGeom prst="blockArc">
              <a:avLst>
                <a:gd fmla="val 20178804" name="adj1"/>
                <a:gd fmla="val 2623923" name="adj2"/>
                <a:gd fmla="val 8858" name="adj3"/>
              </a:avLst>
            </a:prstGeom>
            <a:solidFill>
              <a:srgbClr val="0B5394"/>
            </a:solidFill>
            <a:ln>
              <a:noFill/>
            </a:ln>
            <a:effectLst>
              <a:outerShdw blurRad="71438" rotWithShape="0" algn="bl" dir="5400000" dist="9525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 rot="476150">
              <a:off x="5119958" y="4207514"/>
              <a:ext cx="362875" cy="362875"/>
            </a:xfrm>
            <a:prstGeom prst="rtTriangl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31"/>
          <p:cNvGrpSpPr/>
          <p:nvPr/>
        </p:nvGrpSpPr>
        <p:grpSpPr>
          <a:xfrm>
            <a:off x="2324091" y="984588"/>
            <a:ext cx="6657211" cy="4760291"/>
            <a:chOff x="2727361" y="1592691"/>
            <a:chExt cx="5364392" cy="3675900"/>
          </a:xfrm>
        </p:grpSpPr>
        <p:grpSp>
          <p:nvGrpSpPr>
            <p:cNvPr id="259" name="Google Shape;259;p31"/>
            <p:cNvGrpSpPr/>
            <p:nvPr/>
          </p:nvGrpSpPr>
          <p:grpSpPr>
            <a:xfrm>
              <a:off x="5214050" y="1931601"/>
              <a:ext cx="2877703" cy="599210"/>
              <a:chOff x="5214050" y="932861"/>
              <a:chExt cx="2877703" cy="599210"/>
            </a:xfrm>
          </p:grpSpPr>
          <p:cxnSp>
            <p:nvCxnSpPr>
              <p:cNvPr id="260" name="Google Shape;260;p31"/>
              <p:cNvCxnSpPr/>
              <p:nvPr/>
            </p:nvCxnSpPr>
            <p:spPr>
              <a:xfrm flipH="1">
                <a:off x="5214050" y="1153772"/>
                <a:ext cx="273000" cy="378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73763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61" name="Google Shape;261;p31"/>
              <p:cNvSpPr txBox="1"/>
              <p:nvPr/>
            </p:nvSpPr>
            <p:spPr>
              <a:xfrm>
                <a:off x="5514153" y="932861"/>
                <a:ext cx="25776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 sz="2000">
                    <a:latin typeface="Helvetica Neue"/>
                    <a:ea typeface="Helvetica Neue"/>
                    <a:cs typeface="Helvetica Neue"/>
                    <a:sym typeface="Helvetica Neue"/>
                  </a:rPr>
                  <a:t>New genome assemblies</a:t>
                </a:r>
                <a:endParaRPr sz="2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 sz="2000">
                    <a:latin typeface="Helvetica Neue"/>
                    <a:ea typeface="Helvetica Neue"/>
                    <a:cs typeface="Helvetica Neue"/>
                    <a:sym typeface="Helvetica Neue"/>
                  </a:rPr>
                  <a:t>&amp; updated gene sets</a:t>
                </a:r>
                <a:endParaRPr sz="20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62" name="Google Shape;262;p31"/>
            <p:cNvGrpSpPr/>
            <p:nvPr/>
          </p:nvGrpSpPr>
          <p:grpSpPr>
            <a:xfrm>
              <a:off x="2727361" y="1592691"/>
              <a:ext cx="3675900" cy="3675900"/>
              <a:chOff x="2727361" y="1592691"/>
              <a:chExt cx="3675900" cy="3675900"/>
            </a:xfrm>
          </p:grpSpPr>
          <p:sp>
            <p:nvSpPr>
              <p:cNvPr id="263" name="Google Shape;263;p31"/>
              <p:cNvSpPr/>
              <p:nvPr/>
            </p:nvSpPr>
            <p:spPr>
              <a:xfrm rot="1800047">
                <a:off x="3219843" y="2085174"/>
                <a:ext cx="2690936" cy="2690936"/>
              </a:xfrm>
              <a:prstGeom prst="blockArc">
                <a:avLst>
                  <a:gd fmla="val 14414370" name="adj1"/>
                  <a:gd fmla="val 18998613" name="adj2"/>
                  <a:gd fmla="val 8907" name="adj3"/>
                </a:avLst>
              </a:prstGeom>
              <a:solidFill>
                <a:srgbClr val="073763"/>
              </a:solidFill>
              <a:ln cap="flat" cmpd="sng" w="9525">
                <a:solidFill>
                  <a:srgbClr val="07376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1438" rotWithShape="0" algn="bl" dir="5400000" dist="9525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1"/>
              <p:cNvSpPr/>
              <p:nvPr/>
            </p:nvSpPr>
            <p:spPr>
              <a:xfrm rot="-3781968">
                <a:off x="5556765" y="2856724"/>
                <a:ext cx="363191" cy="363191"/>
              </a:xfrm>
              <a:prstGeom prst="rtTriangle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5" name="Google Shape;265;p31"/>
          <p:cNvSpPr/>
          <p:nvPr/>
        </p:nvSpPr>
        <p:spPr>
          <a:xfrm rot="-8027137">
            <a:off x="4301745" y="1550996"/>
            <a:ext cx="460430" cy="460430"/>
          </a:xfrm>
          <a:prstGeom prst="rtTriangl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4498725" y="663275"/>
            <a:ext cx="697500" cy="664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31"/>
          <p:cNvGrpSpPr/>
          <p:nvPr/>
        </p:nvGrpSpPr>
        <p:grpSpPr>
          <a:xfrm>
            <a:off x="5862353" y="-373102"/>
            <a:ext cx="2364000" cy="2407500"/>
            <a:chOff x="5051253" y="4080173"/>
            <a:chExt cx="2364000" cy="2407500"/>
          </a:xfrm>
        </p:grpSpPr>
        <p:sp>
          <p:nvSpPr>
            <p:cNvPr id="268" name="Google Shape;268;p31"/>
            <p:cNvSpPr/>
            <p:nvPr/>
          </p:nvSpPr>
          <p:spPr>
            <a:xfrm rot="2124562">
              <a:off x="5423470" y="4382786"/>
              <a:ext cx="1619566" cy="1802274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rgbClr val="C9DAF8"/>
            </a:solidFill>
            <a:ln cap="flat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 txBox="1"/>
            <p:nvPr/>
          </p:nvSpPr>
          <p:spPr>
            <a:xfrm>
              <a:off x="5294700" y="4723075"/>
              <a:ext cx="17916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ZA" sz="6000">
                  <a:solidFill>
                    <a:srgbClr val="3366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new</a:t>
              </a:r>
              <a:endParaRPr b="1" sz="1800">
                <a:solidFill>
                  <a:srgbClr val="3366C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E.png"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222" y="152400"/>
            <a:ext cx="1099128" cy="10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>
            <p:ph type="title"/>
          </p:nvPr>
        </p:nvSpPr>
        <p:spPr>
          <a:xfrm>
            <a:off x="533400" y="304800"/>
            <a:ext cx="36801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Release cycle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 Rapid Release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86" y="1066800"/>
            <a:ext cx="7787226" cy="48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 Rapid Release</a:t>
            </a:r>
            <a:endParaRPr/>
          </a:p>
        </p:txBody>
      </p:sp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1480" lvl="0" marL="457200" rtl="0" algn="l">
              <a:spcBef>
                <a:spcPts val="480"/>
              </a:spcBef>
              <a:spcAft>
                <a:spcPts val="0"/>
              </a:spcAft>
              <a:buSzPts val="2880"/>
              <a:buChar char="•"/>
            </a:pPr>
            <a:r>
              <a:rPr lang="en-ZA"/>
              <a:t>Released every two weeks ✅</a:t>
            </a:r>
            <a:endParaRPr/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SzPts val="2880"/>
              <a:buChar char="•"/>
            </a:pPr>
            <a:r>
              <a:rPr lang="en-ZA"/>
              <a:t>Genome with gene annotation only ✅</a:t>
            </a:r>
            <a:endParaRPr/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SzPts val="2880"/>
              <a:buChar char="•"/>
            </a:pPr>
            <a:r>
              <a:rPr lang="en-ZA"/>
              <a:t>BLAST ✅</a:t>
            </a:r>
            <a:endParaRPr/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SzPts val="2880"/>
              <a:buChar char="•"/>
            </a:pPr>
            <a:r>
              <a:rPr lang="en-ZA"/>
              <a:t>No BioMart ❌</a:t>
            </a:r>
            <a:endParaRPr/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SzPts val="2880"/>
              <a:buChar char="•"/>
            </a:pPr>
            <a:r>
              <a:rPr lang="en-ZA"/>
              <a:t>No gene trees/homologues ❌</a:t>
            </a:r>
            <a:endParaRPr/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SzPts val="2880"/>
              <a:buChar char="•"/>
            </a:pPr>
            <a:r>
              <a:rPr lang="en-ZA"/>
              <a:t>No variation ❌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/>
        </p:nvSpPr>
        <p:spPr>
          <a:xfrm>
            <a:off x="304800" y="1553638"/>
            <a:ext cx="39048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2400">
                <a:latin typeface="Helvetica Neue"/>
                <a:ea typeface="Helvetica Neue"/>
                <a:cs typeface="Helvetica Neue"/>
                <a:sym typeface="Helvetica Neue"/>
              </a:rPr>
              <a:t>Genome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>
                <a:latin typeface="Helvetica Neue"/>
                <a:ea typeface="Helvetica Neue"/>
                <a:cs typeface="Helvetica Neue"/>
                <a:sym typeface="Helvetica Neue"/>
              </a:rPr>
              <a:t>“DNA within a cell”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304800" y="3217675"/>
            <a:ext cx="39048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Genome </a:t>
            </a:r>
            <a:r>
              <a:rPr b="1" i="1" lang="en-ZA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assembly</a:t>
            </a:r>
            <a:endParaRPr b="1" i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Representation of a genome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Contains errors and gaps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Coordinate system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1982538" y="2590375"/>
            <a:ext cx="549300" cy="52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450" y="762000"/>
            <a:ext cx="2097900" cy="2097900"/>
          </a:xfrm>
          <a:prstGeom prst="roundRect">
            <a:avLst>
              <a:gd fmla="val 2623" name="adj"/>
            </a:avLst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324" y="3469787"/>
            <a:ext cx="2978100" cy="2343000"/>
          </a:xfrm>
          <a:prstGeom prst="roundRect">
            <a:avLst>
              <a:gd fmla="val 2891" name="adj"/>
            </a:avLst>
          </a:prstGeom>
          <a:noFill/>
          <a:ln>
            <a:noFill/>
          </a:ln>
        </p:spPr>
      </p:pic>
      <p:sp>
        <p:nvSpPr>
          <p:cNvPr id="296" name="Google Shape;296;p34"/>
          <p:cNvSpPr/>
          <p:nvPr/>
        </p:nvSpPr>
        <p:spPr>
          <a:xfrm>
            <a:off x="6176738" y="2902338"/>
            <a:ext cx="549300" cy="52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Genome assemblies</a:t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350" y="3688775"/>
            <a:ext cx="3619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475" y="914400"/>
            <a:ext cx="3939425" cy="51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525" y="914400"/>
            <a:ext cx="793225" cy="105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5">
            <a:alphaModFix/>
          </a:blip>
          <a:srcRect b="28556" l="0" r="0" t="0"/>
          <a:stretch/>
        </p:blipFill>
        <p:spPr>
          <a:xfrm>
            <a:off x="5643525" y="2508725"/>
            <a:ext cx="793225" cy="85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6">
            <a:alphaModFix/>
          </a:blip>
          <a:srcRect b="19178" l="0" r="0" t="0"/>
          <a:stretch/>
        </p:blipFill>
        <p:spPr>
          <a:xfrm>
            <a:off x="5643525" y="3697325"/>
            <a:ext cx="793226" cy="9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 rotWithShape="1">
          <a:blip r:embed="rId7">
            <a:alphaModFix/>
          </a:blip>
          <a:srcRect b="24357" l="0" r="0" t="0"/>
          <a:stretch/>
        </p:blipFill>
        <p:spPr>
          <a:xfrm>
            <a:off x="5643525" y="5073825"/>
            <a:ext cx="793225" cy="80000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5643550" y="4584425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CM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5643550" y="5813125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IM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35"/>
          <p:cNvSpPr txBox="1"/>
          <p:nvPr/>
        </p:nvSpPr>
        <p:spPr>
          <a:xfrm>
            <a:off x="5643538" y="3284150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5643525" y="1903225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BL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3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Genome assemblies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/>
          <p:nvPr/>
        </p:nvSpPr>
        <p:spPr>
          <a:xfrm>
            <a:off x="768000" y="3039125"/>
            <a:ext cx="1308000" cy="5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013" y="1028850"/>
            <a:ext cx="793226" cy="10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/>
          <p:nvPr/>
        </p:nvSpPr>
        <p:spPr>
          <a:xfrm rot="-5400000">
            <a:off x="3001625" y="633937"/>
            <a:ext cx="318150" cy="2006150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6"/>
          <p:cNvSpPr/>
          <p:nvPr/>
        </p:nvSpPr>
        <p:spPr>
          <a:xfrm rot="5400000">
            <a:off x="5454062" y="187650"/>
            <a:ext cx="318150" cy="2898725"/>
          </a:xfrm>
          <a:prstGeom prst="flowChartOffpageConnec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36"/>
          <p:cNvSpPr/>
          <p:nvPr/>
        </p:nvSpPr>
        <p:spPr>
          <a:xfrm>
            <a:off x="4297363" y="2023500"/>
            <a:ext cx="549300" cy="52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/>
          <p:nvPr/>
        </p:nvSpPr>
        <p:spPr>
          <a:xfrm rot="-5400000">
            <a:off x="1239825" y="2599463"/>
            <a:ext cx="318300" cy="85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36"/>
          <p:cNvSpPr/>
          <p:nvPr/>
        </p:nvSpPr>
        <p:spPr>
          <a:xfrm>
            <a:off x="2758850" y="3045450"/>
            <a:ext cx="1308000" cy="5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/>
          <p:nvPr/>
        </p:nvSpPr>
        <p:spPr>
          <a:xfrm>
            <a:off x="4832575" y="3045450"/>
            <a:ext cx="1613400" cy="5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6"/>
          <p:cNvSpPr/>
          <p:nvPr/>
        </p:nvSpPr>
        <p:spPr>
          <a:xfrm>
            <a:off x="6798850" y="3045450"/>
            <a:ext cx="1513200" cy="5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 rot="-5400000">
            <a:off x="7401150" y="2371313"/>
            <a:ext cx="318300" cy="130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36"/>
          <p:cNvSpPr/>
          <p:nvPr/>
        </p:nvSpPr>
        <p:spPr>
          <a:xfrm rot="-5400000">
            <a:off x="3253700" y="2585075"/>
            <a:ext cx="318300" cy="88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36"/>
          <p:cNvSpPr/>
          <p:nvPr/>
        </p:nvSpPr>
        <p:spPr>
          <a:xfrm rot="-5400000">
            <a:off x="5480125" y="2408100"/>
            <a:ext cx="318300" cy="12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5008200" y="1983075"/>
            <a:ext cx="1857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Cut into chunks and clone into BACs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4297338" y="3971700"/>
            <a:ext cx="549300" cy="52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600" y="4823762"/>
            <a:ext cx="793225" cy="88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237" y="4823762"/>
            <a:ext cx="793225" cy="88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525" y="4823762"/>
            <a:ext cx="793225" cy="88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3688" y="4823762"/>
            <a:ext cx="793225" cy="88828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 txBox="1"/>
          <p:nvPr/>
        </p:nvSpPr>
        <p:spPr>
          <a:xfrm>
            <a:off x="5008200" y="3828225"/>
            <a:ext cx="1857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Grow up in bacterial cultures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1227038" y="2010275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BL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1031625" y="2852963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BL001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3016250" y="2852963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BL002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5216525" y="2852963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BL003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7185550" y="2852963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BL004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3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Cloning into BACs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/>
          <p:nvPr/>
        </p:nvSpPr>
        <p:spPr>
          <a:xfrm>
            <a:off x="-85594" y="3772529"/>
            <a:ext cx="430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CGGCCTTTGGGCTCCGCCTTCAGCTCAAGA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7"/>
          <p:cNvSpPr/>
          <p:nvPr/>
        </p:nvSpPr>
        <p:spPr>
          <a:xfrm>
            <a:off x="1568134" y="4016421"/>
            <a:ext cx="392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TCCGCCTTCAGCTCAAGACTTAACTTC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7"/>
          <p:cNvSpPr/>
          <p:nvPr/>
        </p:nvSpPr>
        <p:spPr>
          <a:xfrm>
            <a:off x="1014381" y="4229413"/>
            <a:ext cx="26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GGGCTCCGCCTTCAGCTC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7"/>
          <p:cNvSpPr/>
          <p:nvPr/>
        </p:nvSpPr>
        <p:spPr>
          <a:xfrm>
            <a:off x="3891307" y="4213273"/>
            <a:ext cx="350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ACTTAACTTCCCTCCCAGCTGTCC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4434291" y="3772529"/>
            <a:ext cx="240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AACTTCCCTCCCAGCT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7"/>
          <p:cNvSpPr/>
          <p:nvPr/>
        </p:nvSpPr>
        <p:spPr>
          <a:xfrm>
            <a:off x="5529459" y="4018103"/>
            <a:ext cx="378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TCCCAGCTGTCCCAGATGACGCCATC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7160422" y="3803966"/>
            <a:ext cx="17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CAGATGACGCC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7"/>
          <p:cNvSpPr/>
          <p:nvPr/>
        </p:nvSpPr>
        <p:spPr>
          <a:xfrm>
            <a:off x="5948877" y="4457165"/>
            <a:ext cx="253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CAGCTGTCCCAGATGAC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-78257" y="4457165"/>
            <a:ext cx="238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CGGCCTTTGGGCTCC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7"/>
          <p:cNvSpPr/>
          <p:nvPr/>
        </p:nvSpPr>
        <p:spPr>
          <a:xfrm>
            <a:off x="-76505" y="5782442"/>
            <a:ext cx="94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CGGCCTTTGGGCTCCGCCTTCAGCTCAAGACTTAACTTCCCTCCCAGCTGTCCCAGATGACGCCATC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0" y="958216"/>
            <a:ext cx="29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sz="24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reads</a:t>
            </a:r>
            <a:endParaRPr i="0" sz="24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37"/>
          <p:cNvSpPr txBox="1"/>
          <p:nvPr/>
        </p:nvSpPr>
        <p:spPr>
          <a:xfrm>
            <a:off x="0" y="3210614"/>
            <a:ext cx="29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sz="24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 up overlaps</a:t>
            </a:r>
            <a:endParaRPr i="0" sz="24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0" y="5320777"/>
            <a:ext cx="29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Contig</a:t>
            </a:r>
            <a:endParaRPr i="0" sz="24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2462783" y="1191725"/>
            <a:ext cx="430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CGGCCTTTGGGCTCCGCCTTCAGCTCAAGA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4944070" y="2376112"/>
            <a:ext cx="392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TCCGCCTTCAGCTCAAGACTTAACTTC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62957" y="1936848"/>
            <a:ext cx="26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GGGCTCCGCCTTCAGCTC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3227319" y="1547496"/>
            <a:ext cx="350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ACTTAACTTCCCTCCCAGCTGTCC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2741019" y="2070595"/>
            <a:ext cx="240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AACTTCCCTCCCAGCT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5082592" y="1885929"/>
            <a:ext cx="378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TCCCAGCTGTCCCAGATGACGCCATC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2930282" y="2548591"/>
            <a:ext cx="17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CAGATGACGCC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298364" y="1526614"/>
            <a:ext cx="253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CAGCTGTCCCAGATGAC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449264" y="2372895"/>
            <a:ext cx="238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CGGCCTTTGGGCTCC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Making a contig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Learning objectives</a:t>
            </a:r>
            <a:endParaRPr/>
          </a:p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457200" y="11632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After this session, participants should be able to:</a:t>
            </a:r>
            <a:endParaRPr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Summarise the purpose of genome browsers, the types of data available and the commonly used genome browsers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Explore genomic regions using the Ensembl genome browser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Appraise the Ensembl gene annotation pipeline, combining manual and automatic annotation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Find information about genes in Ensembl, including sequence, function and structure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Export custom tables of annotation or sequence using BioMart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/>
          <p:nvPr/>
        </p:nvSpPr>
        <p:spPr>
          <a:xfrm rot="-5400000">
            <a:off x="3538350" y="1011800"/>
            <a:ext cx="318300" cy="94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38"/>
          <p:cNvSpPr/>
          <p:nvPr/>
        </p:nvSpPr>
        <p:spPr>
          <a:xfrm rot="-5400000">
            <a:off x="7276375" y="775550"/>
            <a:ext cx="318300" cy="141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38"/>
          <p:cNvSpPr/>
          <p:nvPr/>
        </p:nvSpPr>
        <p:spPr>
          <a:xfrm rot="-5400000">
            <a:off x="4287600" y="1435513"/>
            <a:ext cx="318300" cy="88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38"/>
          <p:cNvSpPr/>
          <p:nvPr/>
        </p:nvSpPr>
        <p:spPr>
          <a:xfrm rot="-5400000">
            <a:off x="6174175" y="1337875"/>
            <a:ext cx="318300" cy="104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38"/>
          <p:cNvSpPr/>
          <p:nvPr/>
        </p:nvSpPr>
        <p:spPr>
          <a:xfrm rot="-5400000">
            <a:off x="7318563" y="2507013"/>
            <a:ext cx="318300" cy="1308000"/>
          </a:xfrm>
          <a:prstGeom prst="rect">
            <a:avLst/>
          </a:prstGeom>
          <a:solidFill>
            <a:srgbClr val="1C4587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38"/>
          <p:cNvSpPr/>
          <p:nvPr/>
        </p:nvSpPr>
        <p:spPr>
          <a:xfrm rot="-5400000">
            <a:off x="3493488" y="2735163"/>
            <a:ext cx="318300" cy="8517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3300900" y="1310138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BL001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4050138" y="1703413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AL002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38"/>
          <p:cNvSpPr txBox="1"/>
          <p:nvPr/>
        </p:nvSpPr>
        <p:spPr>
          <a:xfrm>
            <a:off x="5897414" y="1703413"/>
            <a:ext cx="871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CM003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7038925" y="1310138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IM004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533400" y="1255750"/>
            <a:ext cx="24951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BACs from different individuals assembled together with overlaps </a:t>
            </a:r>
            <a:r>
              <a:rPr lang="en-ZA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Tilepath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5259313" y="2249338"/>
            <a:ext cx="549300" cy="52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8"/>
          <p:cNvSpPr txBox="1"/>
          <p:nvPr/>
        </p:nvSpPr>
        <p:spPr>
          <a:xfrm>
            <a:off x="533400" y="2631400"/>
            <a:ext cx="24951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Overlaps trimmed to give </a:t>
            </a:r>
            <a:r>
              <a:rPr lang="en-ZA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contigs</a:t>
            </a: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. A run of </a:t>
            </a:r>
            <a:r>
              <a:rPr lang="en-ZA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contigs</a:t>
            </a: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 with no gaps is a </a:t>
            </a:r>
            <a:r>
              <a:rPr lang="en-ZA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scaffold.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38"/>
          <p:cNvSpPr/>
          <p:nvPr/>
        </p:nvSpPr>
        <p:spPr>
          <a:xfrm rot="-5400000">
            <a:off x="4303201" y="2792775"/>
            <a:ext cx="318300" cy="736500"/>
          </a:xfrm>
          <a:prstGeom prst="rect">
            <a:avLst/>
          </a:prstGeom>
          <a:solidFill>
            <a:srgbClr val="1C4587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38"/>
          <p:cNvSpPr/>
          <p:nvPr/>
        </p:nvSpPr>
        <p:spPr>
          <a:xfrm rot="-5400000">
            <a:off x="6164702" y="2661225"/>
            <a:ext cx="318300" cy="9996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5259313" y="3701188"/>
            <a:ext cx="549300" cy="52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 rot="-5400000">
            <a:off x="4070800" y="3823187"/>
            <a:ext cx="318150" cy="2006150"/>
          </a:xfrm>
          <a:prstGeom prst="flowChartOffpageConnector">
            <a:avLst/>
          </a:prstGeom>
          <a:solidFill>
            <a:srgbClr val="7F7F7F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38"/>
          <p:cNvSpPr/>
          <p:nvPr/>
        </p:nvSpPr>
        <p:spPr>
          <a:xfrm rot="5400000">
            <a:off x="6523237" y="3376900"/>
            <a:ext cx="318150" cy="2898725"/>
          </a:xfrm>
          <a:prstGeom prst="flowChartOffpageConnector">
            <a:avLst/>
          </a:prstGeom>
          <a:solidFill>
            <a:srgbClr val="7F7F7F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38"/>
          <p:cNvSpPr/>
          <p:nvPr/>
        </p:nvSpPr>
        <p:spPr>
          <a:xfrm rot="-5400000">
            <a:off x="7318563" y="4172338"/>
            <a:ext cx="318300" cy="1308000"/>
          </a:xfrm>
          <a:prstGeom prst="rect">
            <a:avLst/>
          </a:prstGeom>
          <a:solidFill>
            <a:srgbClr val="1C4587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Google Shape;395;p38"/>
          <p:cNvSpPr/>
          <p:nvPr/>
        </p:nvSpPr>
        <p:spPr>
          <a:xfrm rot="-5400000">
            <a:off x="3493488" y="4400488"/>
            <a:ext cx="318300" cy="8517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38"/>
          <p:cNvSpPr/>
          <p:nvPr/>
        </p:nvSpPr>
        <p:spPr>
          <a:xfrm rot="-5400000">
            <a:off x="4291050" y="4470250"/>
            <a:ext cx="318300" cy="712200"/>
          </a:xfrm>
          <a:prstGeom prst="rect">
            <a:avLst/>
          </a:prstGeom>
          <a:solidFill>
            <a:srgbClr val="1C4587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38"/>
          <p:cNvSpPr/>
          <p:nvPr/>
        </p:nvSpPr>
        <p:spPr>
          <a:xfrm rot="-5400000">
            <a:off x="6164702" y="4326550"/>
            <a:ext cx="318300" cy="9996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533400" y="4329475"/>
            <a:ext cx="24951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Genetic maps are used to assemble scaffolds into a chromosome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 rot="5400000">
            <a:off x="7979900" y="1467775"/>
            <a:ext cx="1376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2000">
                <a:solidFill>
                  <a:srgbClr val="007E8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Tilepath</a:t>
            </a:r>
            <a:endParaRPr b="1" sz="2000">
              <a:solidFill>
                <a:srgbClr val="007E8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 rot="5400000">
            <a:off x="7908900" y="2720650"/>
            <a:ext cx="13761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ZA" sz="200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Contig/</a:t>
            </a:r>
            <a:endParaRPr b="1" sz="2000">
              <a:solidFill>
                <a:srgbClr val="3366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ZA" sz="200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scaffold</a:t>
            </a:r>
            <a:endParaRPr b="1" sz="2000">
              <a:solidFill>
                <a:srgbClr val="3366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 rot="5400000">
            <a:off x="7710500" y="4631825"/>
            <a:ext cx="1914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2000">
                <a:solidFill>
                  <a:srgbClr val="3333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Chromosome</a:t>
            </a:r>
            <a:endParaRPr b="1" sz="2000">
              <a:solidFill>
                <a:srgbClr val="3333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38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Contigs to scaffolds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475" y="914400"/>
            <a:ext cx="3939425" cy="51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525" y="914400"/>
            <a:ext cx="793225" cy="105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 rotWithShape="1">
          <a:blip r:embed="rId5">
            <a:alphaModFix/>
          </a:blip>
          <a:srcRect b="28556" l="0" r="0" t="0"/>
          <a:stretch/>
        </p:blipFill>
        <p:spPr>
          <a:xfrm>
            <a:off x="5643525" y="2508725"/>
            <a:ext cx="793225" cy="85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 rotWithShape="1">
          <a:blip r:embed="rId6">
            <a:alphaModFix/>
          </a:blip>
          <a:srcRect b="19178" l="0" r="0" t="0"/>
          <a:stretch/>
        </p:blipFill>
        <p:spPr>
          <a:xfrm>
            <a:off x="5643525" y="3697325"/>
            <a:ext cx="793226" cy="9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 rotWithShape="1">
          <a:blip r:embed="rId7">
            <a:alphaModFix/>
          </a:blip>
          <a:srcRect b="24357" l="0" r="0" t="0"/>
          <a:stretch/>
        </p:blipFill>
        <p:spPr>
          <a:xfrm>
            <a:off x="5643525" y="5073825"/>
            <a:ext cx="793225" cy="800003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9"/>
          <p:cNvSpPr txBox="1"/>
          <p:nvPr/>
        </p:nvSpPr>
        <p:spPr>
          <a:xfrm>
            <a:off x="5643550" y="4584425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CM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5643550" y="5813125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IM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39"/>
          <p:cNvSpPr txBox="1"/>
          <p:nvPr/>
        </p:nvSpPr>
        <p:spPr>
          <a:xfrm>
            <a:off x="5643538" y="3284150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5643525" y="1903225"/>
            <a:ext cx="79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BL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17" name="Google Shape;417;p39"/>
          <p:cNvGrpSpPr/>
          <p:nvPr/>
        </p:nvGrpSpPr>
        <p:grpSpPr>
          <a:xfrm>
            <a:off x="7267600" y="1016325"/>
            <a:ext cx="407700" cy="4904925"/>
            <a:chOff x="6734200" y="1016325"/>
            <a:chExt cx="407700" cy="4904925"/>
          </a:xfrm>
        </p:grpSpPr>
        <p:sp>
          <p:nvSpPr>
            <p:cNvPr id="418" name="Google Shape;418;p39"/>
            <p:cNvSpPr/>
            <p:nvPr/>
          </p:nvSpPr>
          <p:spPr>
            <a:xfrm>
              <a:off x="6734275" y="1016325"/>
              <a:ext cx="318150" cy="2006150"/>
            </a:xfrm>
            <a:prstGeom prst="flowChartOffpageConnector">
              <a:avLst/>
            </a:prstGeom>
            <a:solidFill>
              <a:srgbClr val="1C4587"/>
            </a:solidFill>
            <a:ln cap="flat" cmpd="sng" w="1905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 rot="10800000">
              <a:off x="6734275" y="3022475"/>
              <a:ext cx="318150" cy="2898725"/>
            </a:xfrm>
            <a:prstGeom prst="flowChartOffpageConnector">
              <a:avLst/>
            </a:prstGeom>
            <a:solidFill>
              <a:srgbClr val="4A86E8"/>
            </a:solidFill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6734200" y="4613250"/>
              <a:ext cx="318300" cy="1308000"/>
            </a:xfrm>
            <a:prstGeom prst="rect">
              <a:avLst/>
            </a:prstGeom>
            <a:solidFill>
              <a:srgbClr val="1C4587"/>
            </a:solidFill>
            <a:ln cap="flat" cmpd="sng" w="1905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6734200" y="1016325"/>
              <a:ext cx="318300" cy="851700"/>
            </a:xfrm>
            <a:prstGeom prst="rect">
              <a:avLst/>
            </a:prstGeom>
            <a:solidFill>
              <a:srgbClr val="4A86E8"/>
            </a:solidFill>
            <a:ln cap="flat" cmpd="sng" w="1905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2" name="Google Shape;422;p39"/>
            <p:cNvSpPr txBox="1"/>
            <p:nvPr/>
          </p:nvSpPr>
          <p:spPr>
            <a:xfrm rot="5400000">
              <a:off x="6572950" y="1270863"/>
              <a:ext cx="7932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BL001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3" name="Google Shape;423;p39"/>
            <p:cNvSpPr txBox="1"/>
            <p:nvPr/>
          </p:nvSpPr>
          <p:spPr>
            <a:xfrm rot="5400000">
              <a:off x="6572950" y="2133500"/>
              <a:ext cx="7932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AL002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4" name="Google Shape;424;p39"/>
            <p:cNvSpPr txBox="1"/>
            <p:nvPr/>
          </p:nvSpPr>
          <p:spPr>
            <a:xfrm rot="5400000">
              <a:off x="6533650" y="3960876"/>
              <a:ext cx="8718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CM003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5" name="Google Shape;425;p39"/>
            <p:cNvSpPr txBox="1"/>
            <p:nvPr/>
          </p:nvSpPr>
          <p:spPr>
            <a:xfrm rot="5400000">
              <a:off x="6572950" y="5210088"/>
              <a:ext cx="7932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IM004</a:t>
              </a:r>
              <a:endPara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26" name="Google Shape;426;p3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Genome contigs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>
            <p:ph idx="4294967295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ZA">
                <a:solidFill>
                  <a:srgbClr val="38761D"/>
                </a:solidFill>
              </a:rPr>
              <a:t>GRCh38</a:t>
            </a:r>
            <a:r>
              <a:rPr lang="en-ZA"/>
              <a:t> (aka hg38)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ZA"/>
              <a:t>Many rare/private alleles replaced.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ZA" u="sng">
                <a:solidFill>
                  <a:schemeClr val="hlink"/>
                </a:solidFill>
                <a:hlinkClick r:id="rId3"/>
              </a:rPr>
              <a:t>www.ensembl.org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ZA"/>
              <a:t>Most up-to-date and supported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ZA">
                <a:solidFill>
                  <a:srgbClr val="FF9900"/>
                </a:solidFill>
              </a:rPr>
              <a:t>GRCh37</a:t>
            </a:r>
            <a:r>
              <a:rPr lang="en-ZA"/>
              <a:t> (aka hg19)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ZA"/>
              <a:t>Some large gaps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ZA" u="sng">
                <a:solidFill>
                  <a:schemeClr val="hlink"/>
                </a:solidFill>
                <a:hlinkClick r:id="rId4"/>
              </a:rPr>
              <a:t>grch37.ensembl.org</a:t>
            </a:r>
            <a:r>
              <a:rPr lang="en-ZA"/>
              <a:t> 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ZA"/>
              <a:t>Limited data and software updates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ZA"/>
              <a:t>Still the preferred genome of the clinical community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ZA">
                <a:solidFill>
                  <a:srgbClr val="FF0000"/>
                </a:solidFill>
              </a:rPr>
              <a:t>NCBI36</a:t>
            </a:r>
            <a:r>
              <a:rPr lang="en-ZA"/>
              <a:t> (aka hg18)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ZA"/>
              <a:t>Many gaps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ZA" u="sng">
                <a:solidFill>
                  <a:schemeClr val="hlink"/>
                </a:solidFill>
                <a:hlinkClick r:id="rId5"/>
              </a:rPr>
              <a:t>ncbi36.ensembl.org</a:t>
            </a:r>
            <a:r>
              <a:rPr lang="en-ZA"/>
              <a:t>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ZA"/>
              <a:t>No longer updated</a:t>
            </a:r>
            <a:endParaRPr/>
          </a:p>
        </p:txBody>
      </p:sp>
      <p:pic>
        <p:nvPicPr>
          <p:cNvPr id="433" name="Google Shape;43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3925" y="1304275"/>
            <a:ext cx="18097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3338" y="2811300"/>
            <a:ext cx="15335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3925" y="4657650"/>
            <a:ext cx="22669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0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Human genome assemblies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Hands on</a:t>
            </a:r>
            <a:endParaRPr/>
          </a:p>
        </p:txBody>
      </p:sp>
      <p:sp>
        <p:nvSpPr>
          <p:cNvPr id="443" name="Google Shape;443;p41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Demo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We’re going to explore a genomic region in Ensembl: </a:t>
            </a:r>
            <a:r>
              <a:rPr lang="en-ZA">
                <a:solidFill>
                  <a:schemeClr val="accent1"/>
                </a:solidFill>
              </a:rPr>
              <a:t>human 4:122868000-122946000.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Task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Please complete task 1.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Genes and Transcripts</a:t>
            </a:r>
            <a:endParaRPr/>
          </a:p>
        </p:txBody>
      </p:sp>
      <p:pic>
        <p:nvPicPr>
          <p:cNvPr id="450" name="Google Shape;4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900" y="3403781"/>
            <a:ext cx="2555268" cy="170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Genes are groups of transcripts</a:t>
            </a:r>
            <a:endParaRPr/>
          </a:p>
        </p:txBody>
      </p:sp>
      <p:sp>
        <p:nvSpPr>
          <p:cNvPr id="457" name="Google Shape;457;p43"/>
          <p:cNvSpPr txBox="1"/>
          <p:nvPr/>
        </p:nvSpPr>
        <p:spPr>
          <a:xfrm>
            <a:off x="0" y="47725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AACTAAGAATTTAAGGATGGGCGTGGTGGCTCACGCCTGTAATCCCAGCACTTGGGGATGACGAGGTGGGCGGATCACTTGAGG</a:t>
            </a:r>
            <a:endParaRPr/>
          </a:p>
        </p:txBody>
      </p:sp>
      <p:sp>
        <p:nvSpPr>
          <p:cNvPr id="458" name="Google Shape;458;p43"/>
          <p:cNvSpPr txBox="1"/>
          <p:nvPr/>
        </p:nvSpPr>
        <p:spPr>
          <a:xfrm>
            <a:off x="148050" y="5116850"/>
            <a:ext cx="10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Genome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9" name="Google Shape;459;p43"/>
          <p:cNvGrpSpPr/>
          <p:nvPr/>
        </p:nvGrpSpPr>
        <p:grpSpPr>
          <a:xfrm>
            <a:off x="1395600" y="4297000"/>
            <a:ext cx="5779925" cy="400200"/>
            <a:chOff x="1395600" y="2620600"/>
            <a:chExt cx="5779925" cy="400200"/>
          </a:xfrm>
        </p:grpSpPr>
        <p:sp>
          <p:nvSpPr>
            <p:cNvPr id="460" name="Google Shape;460;p43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GGATGACGA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461" name="Google Shape;461;p43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462" name="Google Shape;462;p43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F1C232"/>
                </a:highlight>
              </a:endParaRPr>
            </a:p>
          </p:txBody>
        </p:sp>
        <p:cxnSp>
          <p:nvCxnSpPr>
            <p:cNvPr id="463" name="Google Shape;463;p43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43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43"/>
            <p:cNvCxnSpPr/>
            <p:nvPr/>
          </p:nvCxnSpPr>
          <p:spPr>
            <a:xfrm flipH="1" rot="10800000">
              <a:off x="393427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43"/>
            <p:cNvCxnSpPr/>
            <p:nvPr/>
          </p:nvCxnSpPr>
          <p:spPr>
            <a:xfrm rot="10800000">
              <a:off x="494262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7" name="Google Shape;467;p43"/>
          <p:cNvSpPr txBox="1"/>
          <p:nvPr/>
        </p:nvSpPr>
        <p:spPr>
          <a:xfrm>
            <a:off x="147900" y="4297000"/>
            <a:ext cx="13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Transcript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68" name="Google Shape;468;p43"/>
          <p:cNvGrpSpPr/>
          <p:nvPr/>
        </p:nvGrpSpPr>
        <p:grpSpPr>
          <a:xfrm>
            <a:off x="148050" y="1801000"/>
            <a:ext cx="7027413" cy="400200"/>
            <a:chOff x="148050" y="1801000"/>
            <a:chExt cx="7027413" cy="400200"/>
          </a:xfrm>
        </p:grpSpPr>
        <p:sp>
          <p:nvSpPr>
            <p:cNvPr id="469" name="Google Shape;469;p43"/>
            <p:cNvSpPr txBox="1"/>
            <p:nvPr/>
          </p:nvSpPr>
          <p:spPr>
            <a:xfrm>
              <a:off x="1395663" y="1801000"/>
              <a:ext cx="577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AGGATGGGCGTGGTGGCTCACGCCTGTAATCCCAGCACTTTGGGAGGCCGA</a:t>
              </a:r>
              <a:endParaRPr>
                <a:highlight>
                  <a:srgbClr val="F1C232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0" name="Google Shape;470;p43"/>
            <p:cNvSpPr txBox="1"/>
            <p:nvPr/>
          </p:nvSpPr>
          <p:spPr>
            <a:xfrm>
              <a:off x="148050" y="1801000"/>
              <a:ext cx="124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Lato"/>
                  <a:ea typeface="Lato"/>
                  <a:cs typeface="Lato"/>
                  <a:sym typeface="Lato"/>
                </a:rPr>
                <a:t>Gene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71" name="Google Shape;471;p43"/>
          <p:cNvGrpSpPr/>
          <p:nvPr/>
        </p:nvGrpSpPr>
        <p:grpSpPr>
          <a:xfrm>
            <a:off x="147900" y="2694425"/>
            <a:ext cx="7027625" cy="1928400"/>
            <a:chOff x="147900" y="2694425"/>
            <a:chExt cx="7027625" cy="1928400"/>
          </a:xfrm>
        </p:grpSpPr>
        <p:grpSp>
          <p:nvGrpSpPr>
            <p:cNvPr id="472" name="Google Shape;472;p43"/>
            <p:cNvGrpSpPr/>
            <p:nvPr/>
          </p:nvGrpSpPr>
          <p:grpSpPr>
            <a:xfrm>
              <a:off x="1395600" y="2694425"/>
              <a:ext cx="5779925" cy="1477350"/>
              <a:chOff x="1395600" y="2694425"/>
              <a:chExt cx="5779925" cy="1477350"/>
            </a:xfrm>
          </p:grpSpPr>
          <p:grpSp>
            <p:nvGrpSpPr>
              <p:cNvPr id="473" name="Google Shape;473;p43"/>
              <p:cNvGrpSpPr/>
              <p:nvPr/>
            </p:nvGrpSpPr>
            <p:grpSpPr>
              <a:xfrm>
                <a:off x="1395600" y="3765775"/>
                <a:ext cx="5402625" cy="406000"/>
                <a:chOff x="1395600" y="2620600"/>
                <a:chExt cx="5402625" cy="406000"/>
              </a:xfrm>
            </p:grpSpPr>
            <p:sp>
              <p:nvSpPr>
                <p:cNvPr id="474" name="Google Shape;474;p43"/>
                <p:cNvSpPr txBox="1"/>
                <p:nvPr/>
              </p:nvSpPr>
              <p:spPr>
                <a:xfrm>
                  <a:off x="5255925" y="2626400"/>
                  <a:ext cx="15423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ZA">
                      <a:solidFill>
                        <a:srgbClr val="FFFFFF"/>
                      </a:solidFill>
                      <a:highlight>
                        <a:srgbClr val="CC00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ACTTGGGATGA</a:t>
                  </a:r>
                  <a:endParaRPr>
                    <a:solidFill>
                      <a:srgbClr val="FFFFFF"/>
                    </a:solidFill>
                    <a:highlight>
                      <a:srgbClr val="CC0000"/>
                    </a:highlight>
                  </a:endParaRPr>
                </a:p>
              </p:txBody>
            </p:sp>
            <p:sp>
              <p:nvSpPr>
                <p:cNvPr id="475" name="Google Shape;475;p43"/>
                <p:cNvSpPr txBox="1"/>
                <p:nvPr/>
              </p:nvSpPr>
              <p:spPr>
                <a:xfrm>
                  <a:off x="3206075" y="2620600"/>
                  <a:ext cx="904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ZA">
                      <a:solidFill>
                        <a:srgbClr val="FFFFFF"/>
                      </a:solidFill>
                      <a:highlight>
                        <a:srgbClr val="CC00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TCACGC</a:t>
                  </a:r>
                  <a:endParaRPr>
                    <a:solidFill>
                      <a:srgbClr val="FFFFFF"/>
                    </a:solidFill>
                    <a:highlight>
                      <a:srgbClr val="CC0000"/>
                    </a:highlight>
                  </a:endParaRPr>
                </a:p>
              </p:txBody>
            </p:sp>
            <p:sp>
              <p:nvSpPr>
                <p:cNvPr id="476" name="Google Shape;476;p43"/>
                <p:cNvSpPr txBox="1"/>
                <p:nvPr/>
              </p:nvSpPr>
              <p:spPr>
                <a:xfrm>
                  <a:off x="1395600" y="2620600"/>
                  <a:ext cx="12360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ZA">
                      <a:solidFill>
                        <a:srgbClr val="FFFFFF"/>
                      </a:solidFill>
                      <a:highlight>
                        <a:srgbClr val="CC00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AGGATGGGC</a:t>
                  </a:r>
                  <a:endParaRPr>
                    <a:solidFill>
                      <a:srgbClr val="FFFFFF"/>
                    </a:solidFill>
                    <a:highlight>
                      <a:srgbClr val="CC0000"/>
                    </a:highlight>
                  </a:endParaRPr>
                </a:p>
              </p:txBody>
            </p:sp>
            <p:cxnSp>
              <p:nvCxnSpPr>
                <p:cNvPr id="477" name="Google Shape;477;p43"/>
                <p:cNvCxnSpPr/>
                <p:nvPr/>
              </p:nvCxnSpPr>
              <p:spPr>
                <a:xfrm flipH="1" rot="10800000">
                  <a:off x="2439350" y="2643800"/>
                  <a:ext cx="433500" cy="18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8" name="Google Shape;478;p43"/>
                <p:cNvCxnSpPr/>
                <p:nvPr/>
              </p:nvCxnSpPr>
              <p:spPr>
                <a:xfrm rot="10800000">
                  <a:off x="2873000" y="2643800"/>
                  <a:ext cx="433500" cy="18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9" name="Google Shape;479;p43"/>
                <p:cNvCxnSpPr/>
                <p:nvPr/>
              </p:nvCxnSpPr>
              <p:spPr>
                <a:xfrm flipH="1" rot="10800000">
                  <a:off x="3944075" y="2643800"/>
                  <a:ext cx="713100" cy="18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0" name="Google Shape;480;p43"/>
                <p:cNvCxnSpPr/>
                <p:nvPr/>
              </p:nvCxnSpPr>
              <p:spPr>
                <a:xfrm rot="10800000">
                  <a:off x="4657425" y="2643800"/>
                  <a:ext cx="713100" cy="18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81" name="Google Shape;481;p43"/>
              <p:cNvGrpSpPr/>
              <p:nvPr/>
            </p:nvGrpSpPr>
            <p:grpSpPr>
              <a:xfrm>
                <a:off x="1395600" y="3240900"/>
                <a:ext cx="5402625" cy="406000"/>
                <a:chOff x="1395600" y="2620600"/>
                <a:chExt cx="5402625" cy="406000"/>
              </a:xfrm>
            </p:grpSpPr>
            <p:sp>
              <p:nvSpPr>
                <p:cNvPr id="482" name="Google Shape;482;p43"/>
                <p:cNvSpPr txBox="1"/>
                <p:nvPr/>
              </p:nvSpPr>
              <p:spPr>
                <a:xfrm>
                  <a:off x="5255925" y="2626400"/>
                  <a:ext cx="15423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ZA">
                      <a:solidFill>
                        <a:srgbClr val="FFFFFF"/>
                      </a:solidFill>
                      <a:highlight>
                        <a:srgbClr val="CC00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ACTTGGGATGA</a:t>
                  </a:r>
                  <a:endParaRPr>
                    <a:solidFill>
                      <a:srgbClr val="FFFFFF"/>
                    </a:solidFill>
                    <a:highlight>
                      <a:srgbClr val="CC0000"/>
                    </a:highlight>
                  </a:endParaRPr>
                </a:p>
              </p:txBody>
            </p:sp>
            <p:sp>
              <p:nvSpPr>
                <p:cNvPr id="483" name="Google Shape;483;p43"/>
                <p:cNvSpPr txBox="1"/>
                <p:nvPr/>
              </p:nvSpPr>
              <p:spPr>
                <a:xfrm>
                  <a:off x="1395600" y="2620600"/>
                  <a:ext cx="12360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ZA">
                      <a:solidFill>
                        <a:srgbClr val="FFFFFF"/>
                      </a:solidFill>
                      <a:highlight>
                        <a:srgbClr val="CC0000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AGGATGGGC</a:t>
                  </a:r>
                  <a:endParaRPr>
                    <a:solidFill>
                      <a:srgbClr val="FFFFFF"/>
                    </a:solidFill>
                    <a:highlight>
                      <a:srgbClr val="CC0000"/>
                    </a:highlight>
                  </a:endParaRPr>
                </a:p>
              </p:txBody>
            </p:sp>
            <p:cxnSp>
              <p:nvCxnSpPr>
                <p:cNvPr id="484" name="Google Shape;484;p43"/>
                <p:cNvCxnSpPr/>
                <p:nvPr/>
              </p:nvCxnSpPr>
              <p:spPr>
                <a:xfrm flipH="1" rot="10800000">
                  <a:off x="2430900" y="2643800"/>
                  <a:ext cx="1469400" cy="18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85" name="Google Shape;485;p43"/>
                <p:cNvCxnSpPr/>
                <p:nvPr/>
              </p:nvCxnSpPr>
              <p:spPr>
                <a:xfrm rot="10800000">
                  <a:off x="3901125" y="2643800"/>
                  <a:ext cx="1469400" cy="18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86" name="Google Shape;486;p43"/>
              <p:cNvGrpSpPr/>
              <p:nvPr/>
            </p:nvGrpSpPr>
            <p:grpSpPr>
              <a:xfrm>
                <a:off x="3206075" y="2694425"/>
                <a:ext cx="3969450" cy="400200"/>
                <a:chOff x="3206075" y="2620600"/>
                <a:chExt cx="3969450" cy="400200"/>
              </a:xfrm>
            </p:grpSpPr>
            <p:sp>
              <p:nvSpPr>
                <p:cNvPr id="487" name="Google Shape;487;p43"/>
                <p:cNvSpPr txBox="1"/>
                <p:nvPr/>
              </p:nvSpPr>
              <p:spPr>
                <a:xfrm>
                  <a:off x="5864525" y="2620600"/>
                  <a:ext cx="13110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ZA">
                      <a:solidFill>
                        <a:srgbClr val="FFFFFF"/>
                      </a:solidFill>
                      <a:highlight>
                        <a:srgbClr val="0000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GGATGACGA</a:t>
                  </a:r>
                  <a:endParaRPr>
                    <a:solidFill>
                      <a:srgbClr val="FFFFFF"/>
                    </a:solidFill>
                    <a:highlight>
                      <a:srgbClr val="0000FF"/>
                    </a:highlight>
                  </a:endParaRPr>
                </a:p>
              </p:txBody>
            </p:sp>
            <p:sp>
              <p:nvSpPr>
                <p:cNvPr id="488" name="Google Shape;488;p43"/>
                <p:cNvSpPr txBox="1"/>
                <p:nvPr/>
              </p:nvSpPr>
              <p:spPr>
                <a:xfrm>
                  <a:off x="3206075" y="2620600"/>
                  <a:ext cx="865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ZA">
                      <a:solidFill>
                        <a:srgbClr val="FFFFFF"/>
                      </a:solidFill>
                      <a:highlight>
                        <a:srgbClr val="0000FF"/>
                      </a:highlight>
                      <a:latin typeface="Courier New"/>
                      <a:ea typeface="Courier New"/>
                      <a:cs typeface="Courier New"/>
                      <a:sym typeface="Courier New"/>
                    </a:rPr>
                    <a:t>TCACGC</a:t>
                  </a:r>
                  <a:endParaRPr>
                    <a:solidFill>
                      <a:srgbClr val="FFFFFF"/>
                    </a:solidFill>
                    <a:highlight>
                      <a:srgbClr val="0000FF"/>
                    </a:highlight>
                  </a:endParaRPr>
                </a:p>
              </p:txBody>
            </p:sp>
            <p:cxnSp>
              <p:nvCxnSpPr>
                <p:cNvPr id="489" name="Google Shape;489;p43"/>
                <p:cNvCxnSpPr/>
                <p:nvPr/>
              </p:nvCxnSpPr>
              <p:spPr>
                <a:xfrm flipH="1" rot="10800000">
                  <a:off x="3944075" y="2643800"/>
                  <a:ext cx="1002900" cy="18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0" name="Google Shape;490;p43"/>
                <p:cNvCxnSpPr/>
                <p:nvPr/>
              </p:nvCxnSpPr>
              <p:spPr>
                <a:xfrm rot="10800000">
                  <a:off x="4947425" y="2643800"/>
                  <a:ext cx="1002900" cy="183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491" name="Google Shape;491;p43"/>
            <p:cNvSpPr txBox="1"/>
            <p:nvPr/>
          </p:nvSpPr>
          <p:spPr>
            <a:xfrm>
              <a:off x="147900" y="3458925"/>
              <a:ext cx="134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Lato"/>
                  <a:ea typeface="Lato"/>
                  <a:cs typeface="Lato"/>
                  <a:sym typeface="Lato"/>
                </a:rPr>
                <a:t>Transcripts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1126725" y="2694425"/>
              <a:ext cx="366900" cy="1928400"/>
            </a:xfrm>
            <a:prstGeom prst="leftBrace">
              <a:avLst>
                <a:gd fmla="val 50000" name="adj1"/>
                <a:gd fmla="val 49824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Transcripts are annotated to both strands</a:t>
            </a:r>
            <a:endParaRPr/>
          </a:p>
        </p:txBody>
      </p:sp>
      <p:sp>
        <p:nvSpPr>
          <p:cNvPr id="499" name="Google Shape;499;p44"/>
          <p:cNvSpPr txBox="1"/>
          <p:nvPr/>
        </p:nvSpPr>
        <p:spPr>
          <a:xfrm>
            <a:off x="0" y="26389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AACTAAGAATTTAAGGATGGGCGTGGTGGCTCACGCCTGTAATCCCAGCACTTGGGGTGACCGAGGTGGGCGGATCACTTGAGG</a:t>
            </a:r>
            <a:endParaRPr/>
          </a:p>
        </p:txBody>
      </p:sp>
      <p:grpSp>
        <p:nvGrpSpPr>
          <p:cNvPr id="500" name="Google Shape;500;p44"/>
          <p:cNvGrpSpPr/>
          <p:nvPr/>
        </p:nvGrpSpPr>
        <p:grpSpPr>
          <a:xfrm>
            <a:off x="1395600" y="2163400"/>
            <a:ext cx="5779925" cy="400200"/>
            <a:chOff x="1395600" y="2620600"/>
            <a:chExt cx="5779925" cy="400200"/>
          </a:xfrm>
        </p:grpSpPr>
        <p:sp>
          <p:nvSpPr>
            <p:cNvPr id="501" name="Google Shape;501;p44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502" name="Google Shape;502;p44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503" name="Google Shape;503;p44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F1C232"/>
                </a:highlight>
              </a:endParaRPr>
            </a:p>
          </p:txBody>
        </p:sp>
        <p:cxnSp>
          <p:nvCxnSpPr>
            <p:cNvPr id="504" name="Google Shape;504;p44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44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44"/>
            <p:cNvCxnSpPr/>
            <p:nvPr/>
          </p:nvCxnSpPr>
          <p:spPr>
            <a:xfrm flipH="1" rot="10800000">
              <a:off x="3828225" y="2643800"/>
              <a:ext cx="10608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44"/>
            <p:cNvCxnSpPr/>
            <p:nvPr/>
          </p:nvCxnSpPr>
          <p:spPr>
            <a:xfrm rot="10800000">
              <a:off x="4889525" y="2643800"/>
              <a:ext cx="10608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08" name="Google Shape;508;p44"/>
          <p:cNvGrpSpPr/>
          <p:nvPr/>
        </p:nvGrpSpPr>
        <p:grpSpPr>
          <a:xfrm>
            <a:off x="1395600" y="1246625"/>
            <a:ext cx="5779925" cy="1020150"/>
            <a:chOff x="1395600" y="3380225"/>
            <a:chExt cx="5779925" cy="1020150"/>
          </a:xfrm>
        </p:grpSpPr>
        <p:grpSp>
          <p:nvGrpSpPr>
            <p:cNvPr id="509" name="Google Shape;509;p44"/>
            <p:cNvGrpSpPr/>
            <p:nvPr/>
          </p:nvGrpSpPr>
          <p:grpSpPr>
            <a:xfrm>
              <a:off x="1395600" y="3994375"/>
              <a:ext cx="5402625" cy="406000"/>
              <a:chOff x="1395600" y="2849200"/>
              <a:chExt cx="5402625" cy="406000"/>
            </a:xfrm>
          </p:grpSpPr>
          <p:sp>
            <p:nvSpPr>
              <p:cNvPr id="510" name="Google Shape;510;p44"/>
              <p:cNvSpPr txBox="1"/>
              <p:nvPr/>
            </p:nvSpPr>
            <p:spPr>
              <a:xfrm>
                <a:off x="5255925" y="2855000"/>
                <a:ext cx="154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ACTTGGGGTGA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511" name="Google Shape;511;p44"/>
              <p:cNvSpPr txBox="1"/>
              <p:nvPr/>
            </p:nvSpPr>
            <p:spPr>
              <a:xfrm>
                <a:off x="3206075" y="2849200"/>
                <a:ext cx="919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TCACGC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512" name="Google Shape;512;p44"/>
              <p:cNvSpPr txBox="1"/>
              <p:nvPr/>
            </p:nvSpPr>
            <p:spPr>
              <a:xfrm>
                <a:off x="1395600" y="2849200"/>
                <a:ext cx="1236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AGGATGGGC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cxnSp>
            <p:nvCxnSpPr>
              <p:cNvPr id="513" name="Google Shape;513;p44"/>
              <p:cNvCxnSpPr/>
              <p:nvPr/>
            </p:nvCxnSpPr>
            <p:spPr>
              <a:xfrm flipH="1" rot="10800000">
                <a:off x="2439350" y="28724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44"/>
              <p:cNvCxnSpPr/>
              <p:nvPr/>
            </p:nvCxnSpPr>
            <p:spPr>
              <a:xfrm rot="10800000">
                <a:off x="2873000" y="28724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44"/>
              <p:cNvCxnSpPr/>
              <p:nvPr/>
            </p:nvCxnSpPr>
            <p:spPr>
              <a:xfrm flipH="1" rot="10800000">
                <a:off x="3828225" y="2872400"/>
                <a:ext cx="7710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44"/>
              <p:cNvCxnSpPr/>
              <p:nvPr/>
            </p:nvCxnSpPr>
            <p:spPr>
              <a:xfrm rot="10800000">
                <a:off x="4599525" y="2872400"/>
                <a:ext cx="7710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7" name="Google Shape;517;p44"/>
            <p:cNvGrpSpPr/>
            <p:nvPr/>
          </p:nvGrpSpPr>
          <p:grpSpPr>
            <a:xfrm>
              <a:off x="1395600" y="3698100"/>
              <a:ext cx="5402625" cy="406000"/>
              <a:chOff x="1395600" y="3077800"/>
              <a:chExt cx="5402625" cy="406000"/>
            </a:xfrm>
          </p:grpSpPr>
          <p:sp>
            <p:nvSpPr>
              <p:cNvPr id="518" name="Google Shape;518;p44"/>
              <p:cNvSpPr txBox="1"/>
              <p:nvPr/>
            </p:nvSpPr>
            <p:spPr>
              <a:xfrm>
                <a:off x="5255925" y="3083600"/>
                <a:ext cx="154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ACTTGGGGTGA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519" name="Google Shape;519;p44"/>
              <p:cNvSpPr txBox="1"/>
              <p:nvPr/>
            </p:nvSpPr>
            <p:spPr>
              <a:xfrm>
                <a:off x="1395600" y="3077800"/>
                <a:ext cx="1236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AGGATGGGC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cxnSp>
            <p:nvCxnSpPr>
              <p:cNvPr id="520" name="Google Shape;520;p44"/>
              <p:cNvCxnSpPr/>
              <p:nvPr/>
            </p:nvCxnSpPr>
            <p:spPr>
              <a:xfrm flipH="1" rot="10800000">
                <a:off x="2430900" y="3101000"/>
                <a:ext cx="14694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44"/>
              <p:cNvCxnSpPr/>
              <p:nvPr/>
            </p:nvCxnSpPr>
            <p:spPr>
              <a:xfrm rot="10800000">
                <a:off x="3901125" y="3101000"/>
                <a:ext cx="14694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22" name="Google Shape;522;p44"/>
            <p:cNvGrpSpPr/>
            <p:nvPr/>
          </p:nvGrpSpPr>
          <p:grpSpPr>
            <a:xfrm>
              <a:off x="3206075" y="3380225"/>
              <a:ext cx="3969450" cy="400200"/>
              <a:chOff x="3206075" y="3306400"/>
              <a:chExt cx="3969450" cy="400200"/>
            </a:xfrm>
          </p:grpSpPr>
          <p:sp>
            <p:nvSpPr>
              <p:cNvPr id="523" name="Google Shape;523;p44"/>
              <p:cNvSpPr txBox="1"/>
              <p:nvPr/>
            </p:nvSpPr>
            <p:spPr>
              <a:xfrm>
                <a:off x="5864525" y="3306400"/>
                <a:ext cx="131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0000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GGTGACCGA</a:t>
                </a:r>
                <a:endParaRPr>
                  <a:solidFill>
                    <a:srgbClr val="FFFFFF"/>
                  </a:solidFill>
                  <a:highlight>
                    <a:srgbClr val="0000FF"/>
                  </a:highlight>
                </a:endParaRPr>
              </a:p>
            </p:txBody>
          </p:sp>
          <p:sp>
            <p:nvSpPr>
              <p:cNvPr id="524" name="Google Shape;524;p44"/>
              <p:cNvSpPr txBox="1"/>
              <p:nvPr/>
            </p:nvSpPr>
            <p:spPr>
              <a:xfrm>
                <a:off x="3206075" y="3306400"/>
                <a:ext cx="875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0000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TCACGC</a:t>
                </a:r>
                <a:endParaRPr>
                  <a:solidFill>
                    <a:srgbClr val="FFFFFF"/>
                  </a:solidFill>
                  <a:highlight>
                    <a:srgbClr val="0000FF"/>
                  </a:highlight>
                </a:endParaRPr>
              </a:p>
            </p:txBody>
          </p:sp>
          <p:cxnSp>
            <p:nvCxnSpPr>
              <p:cNvPr id="525" name="Google Shape;525;p44"/>
              <p:cNvCxnSpPr/>
              <p:nvPr/>
            </p:nvCxnSpPr>
            <p:spPr>
              <a:xfrm flipH="1" rot="10800000">
                <a:off x="3828225" y="3329600"/>
                <a:ext cx="10608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6" name="Google Shape;526;p44"/>
              <p:cNvCxnSpPr/>
              <p:nvPr/>
            </p:nvCxnSpPr>
            <p:spPr>
              <a:xfrm rot="10800000">
                <a:off x="4889525" y="3329600"/>
                <a:ext cx="10608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27" name="Google Shape;527;p44"/>
          <p:cNvSpPr txBox="1"/>
          <p:nvPr/>
        </p:nvSpPr>
        <p:spPr>
          <a:xfrm rot="10800000">
            <a:off x="125" y="28743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CCTCAAGTGATCCGCCCACCTCGGTCACCCCAAGTGCTGGGATTACAGGCGTGAGCCACCACGCCCAGTCTTAAATTCTTAGTT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28" name="Google Shape;528;p44"/>
          <p:cNvGrpSpPr/>
          <p:nvPr/>
        </p:nvGrpSpPr>
        <p:grpSpPr>
          <a:xfrm rot="10800000">
            <a:off x="4125400" y="3190700"/>
            <a:ext cx="4626175" cy="400200"/>
            <a:chOff x="2549350" y="3306400"/>
            <a:chExt cx="4626175" cy="400200"/>
          </a:xfrm>
        </p:grpSpPr>
        <p:sp>
          <p:nvSpPr>
            <p:cNvPr id="529" name="Google Shape;529;p44"/>
            <p:cNvSpPr txBox="1"/>
            <p:nvPr/>
          </p:nvSpPr>
          <p:spPr>
            <a:xfrm>
              <a:off x="5864525" y="33064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highlight>
                    <a:srgbClr val="B4A7D6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GCTGGGATT</a:t>
              </a:r>
              <a:endParaRPr>
                <a:highlight>
                  <a:srgbClr val="B4A7D6"/>
                </a:highlight>
              </a:endParaRPr>
            </a:p>
          </p:txBody>
        </p:sp>
        <p:sp>
          <p:nvSpPr>
            <p:cNvPr id="530" name="Google Shape;530;p44"/>
            <p:cNvSpPr txBox="1"/>
            <p:nvPr/>
          </p:nvSpPr>
          <p:spPr>
            <a:xfrm>
              <a:off x="2549350" y="3306400"/>
              <a:ext cx="102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highlight>
                    <a:srgbClr val="B4A7D6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AAGTGAT</a:t>
              </a:r>
              <a:endParaRPr>
                <a:highlight>
                  <a:srgbClr val="B4A7D6"/>
                </a:highlight>
              </a:endParaRPr>
            </a:p>
          </p:txBody>
        </p:sp>
        <p:cxnSp>
          <p:nvCxnSpPr>
            <p:cNvPr id="531" name="Google Shape;531;p44"/>
            <p:cNvCxnSpPr/>
            <p:nvPr/>
          </p:nvCxnSpPr>
          <p:spPr>
            <a:xfrm flipH="1" rot="10800000">
              <a:off x="3373500" y="3329600"/>
              <a:ext cx="1288200" cy="183300"/>
            </a:xfrm>
            <a:prstGeom prst="straightConnector1">
              <a:avLst/>
            </a:prstGeom>
            <a:noFill/>
            <a:ln cap="flat" cmpd="sng" w="1905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44"/>
            <p:cNvCxnSpPr/>
            <p:nvPr/>
          </p:nvCxnSpPr>
          <p:spPr>
            <a:xfrm rot="10800000">
              <a:off x="4662125" y="3329600"/>
              <a:ext cx="1288200" cy="183300"/>
            </a:xfrm>
            <a:prstGeom prst="straightConnector1">
              <a:avLst/>
            </a:prstGeom>
            <a:noFill/>
            <a:ln cap="flat" cmpd="sng" w="1905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Transcripts can be coding or non-coding</a:t>
            </a:r>
            <a:endParaRPr/>
          </a:p>
        </p:txBody>
      </p:sp>
      <p:sp>
        <p:nvSpPr>
          <p:cNvPr id="539" name="Google Shape;539;p45"/>
          <p:cNvSpPr txBox="1"/>
          <p:nvPr/>
        </p:nvSpPr>
        <p:spPr>
          <a:xfrm>
            <a:off x="0" y="26389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AACTAAGAATTTAAGGATGGGCGTGGTGGCTCACGCCTGTAATCCCAGCACTTGGGGTGACCGAGGTGGGCGGATCACTTGAGG</a:t>
            </a:r>
            <a:endParaRPr/>
          </a:p>
        </p:txBody>
      </p:sp>
      <p:grpSp>
        <p:nvGrpSpPr>
          <p:cNvPr id="540" name="Google Shape;540;p45"/>
          <p:cNvGrpSpPr/>
          <p:nvPr/>
        </p:nvGrpSpPr>
        <p:grpSpPr>
          <a:xfrm>
            <a:off x="1395600" y="2163400"/>
            <a:ext cx="5779925" cy="400200"/>
            <a:chOff x="1395600" y="2620600"/>
            <a:chExt cx="5779925" cy="400200"/>
          </a:xfrm>
        </p:grpSpPr>
        <p:sp>
          <p:nvSpPr>
            <p:cNvPr id="541" name="Google Shape;541;p45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</a:t>
              </a:r>
              <a:r>
                <a:rPr lang="en-ZA">
                  <a:solidFill>
                    <a:schemeClr val="dk1"/>
                  </a:solidFill>
                  <a:highlight>
                    <a:srgbClr val="FF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TGA</a:t>
              </a:r>
              <a:r>
                <a:rPr lang="en-ZA">
                  <a:solidFill>
                    <a:srgbClr val="F1C23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CGA</a:t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542" name="Google Shape;542;p45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543" name="Google Shape;543;p45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1C23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AGG</a:t>
              </a:r>
              <a:r>
                <a:rPr lang="en-ZA">
                  <a:solidFill>
                    <a:schemeClr val="dk1"/>
                  </a:solidFill>
                  <a:highlight>
                    <a:srgbClr val="00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ATG</a:t>
              </a: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GGC</a:t>
              </a:r>
              <a:endParaRPr>
                <a:highlight>
                  <a:srgbClr val="F1C232"/>
                </a:highlight>
              </a:endParaRPr>
            </a:p>
          </p:txBody>
        </p:sp>
        <p:cxnSp>
          <p:nvCxnSpPr>
            <p:cNvPr id="544" name="Google Shape;544;p45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45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45"/>
            <p:cNvCxnSpPr/>
            <p:nvPr/>
          </p:nvCxnSpPr>
          <p:spPr>
            <a:xfrm flipH="1" rot="10800000">
              <a:off x="3828225" y="2643800"/>
              <a:ext cx="10608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5"/>
            <p:cNvCxnSpPr/>
            <p:nvPr/>
          </p:nvCxnSpPr>
          <p:spPr>
            <a:xfrm rot="10800000">
              <a:off x="4889525" y="2643800"/>
              <a:ext cx="10608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8" name="Google Shape;548;p45"/>
          <p:cNvGrpSpPr/>
          <p:nvPr/>
        </p:nvGrpSpPr>
        <p:grpSpPr>
          <a:xfrm>
            <a:off x="1395600" y="1246625"/>
            <a:ext cx="5779925" cy="1020150"/>
            <a:chOff x="1395600" y="3380225"/>
            <a:chExt cx="5779925" cy="1020150"/>
          </a:xfrm>
        </p:grpSpPr>
        <p:grpSp>
          <p:nvGrpSpPr>
            <p:cNvPr id="549" name="Google Shape;549;p45"/>
            <p:cNvGrpSpPr/>
            <p:nvPr/>
          </p:nvGrpSpPr>
          <p:grpSpPr>
            <a:xfrm>
              <a:off x="1395600" y="3994375"/>
              <a:ext cx="5402625" cy="406000"/>
              <a:chOff x="1395600" y="2849200"/>
              <a:chExt cx="5402625" cy="406000"/>
            </a:xfrm>
          </p:grpSpPr>
          <p:sp>
            <p:nvSpPr>
              <p:cNvPr id="550" name="Google Shape;550;p45"/>
              <p:cNvSpPr txBox="1"/>
              <p:nvPr/>
            </p:nvSpPr>
            <p:spPr>
              <a:xfrm>
                <a:off x="5255925" y="2855000"/>
                <a:ext cx="154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ACT</a:t>
                </a:r>
                <a:r>
                  <a:rPr lang="en-ZA">
                    <a:highlight>
                      <a:srgbClr val="FF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TGG</a:t>
                </a:r>
                <a:r>
                  <a:rPr lang="en-ZA">
                    <a:solidFill>
                      <a:srgbClr val="CC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GGTGA</a:t>
                </a:r>
                <a:endParaRPr>
                  <a:solidFill>
                    <a:srgbClr val="CC0000"/>
                  </a:solidFill>
                </a:endParaRPr>
              </a:p>
            </p:txBody>
          </p:sp>
          <p:sp>
            <p:nvSpPr>
              <p:cNvPr id="551" name="Google Shape;551;p45"/>
              <p:cNvSpPr txBox="1"/>
              <p:nvPr/>
            </p:nvSpPr>
            <p:spPr>
              <a:xfrm>
                <a:off x="3206075" y="2849200"/>
                <a:ext cx="919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TCACGC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552" name="Google Shape;552;p45"/>
              <p:cNvSpPr txBox="1"/>
              <p:nvPr/>
            </p:nvSpPr>
            <p:spPr>
              <a:xfrm>
                <a:off x="1395600" y="2849200"/>
                <a:ext cx="1236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CC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AGG</a:t>
                </a:r>
                <a:r>
                  <a:rPr lang="en-ZA">
                    <a:highlight>
                      <a:srgbClr val="00FF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ATG</a:t>
                </a: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GGC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cxnSp>
            <p:nvCxnSpPr>
              <p:cNvPr id="553" name="Google Shape;553;p45"/>
              <p:cNvCxnSpPr/>
              <p:nvPr/>
            </p:nvCxnSpPr>
            <p:spPr>
              <a:xfrm flipH="1" rot="10800000">
                <a:off x="2439350" y="28724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4" name="Google Shape;554;p45"/>
              <p:cNvCxnSpPr/>
              <p:nvPr/>
            </p:nvCxnSpPr>
            <p:spPr>
              <a:xfrm rot="10800000">
                <a:off x="2873000" y="28724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" name="Google Shape;555;p45"/>
              <p:cNvCxnSpPr/>
              <p:nvPr/>
            </p:nvCxnSpPr>
            <p:spPr>
              <a:xfrm flipH="1" rot="10800000">
                <a:off x="3828225" y="2872400"/>
                <a:ext cx="7710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45"/>
              <p:cNvCxnSpPr/>
              <p:nvPr/>
            </p:nvCxnSpPr>
            <p:spPr>
              <a:xfrm rot="10800000">
                <a:off x="4599525" y="2872400"/>
                <a:ext cx="7710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57" name="Google Shape;557;p45"/>
            <p:cNvGrpSpPr/>
            <p:nvPr/>
          </p:nvGrpSpPr>
          <p:grpSpPr>
            <a:xfrm>
              <a:off x="1395600" y="3698100"/>
              <a:ext cx="5402625" cy="406000"/>
              <a:chOff x="1395600" y="3077800"/>
              <a:chExt cx="5402625" cy="406000"/>
            </a:xfrm>
          </p:grpSpPr>
          <p:sp>
            <p:nvSpPr>
              <p:cNvPr id="558" name="Google Shape;558;p45"/>
              <p:cNvSpPr txBox="1"/>
              <p:nvPr/>
            </p:nvSpPr>
            <p:spPr>
              <a:xfrm>
                <a:off x="5255925" y="3083600"/>
                <a:ext cx="154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ACT</a:t>
                </a:r>
                <a:r>
                  <a:rPr lang="en-ZA">
                    <a:highlight>
                      <a:srgbClr val="FF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TGG</a:t>
                </a:r>
                <a:r>
                  <a:rPr lang="en-ZA">
                    <a:solidFill>
                      <a:srgbClr val="CC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GGTGA</a:t>
                </a:r>
                <a:endParaRPr>
                  <a:solidFill>
                    <a:srgbClr val="CC0000"/>
                  </a:solidFill>
                </a:endParaRPr>
              </a:p>
            </p:txBody>
          </p:sp>
          <p:sp>
            <p:nvSpPr>
              <p:cNvPr id="559" name="Google Shape;559;p45"/>
              <p:cNvSpPr txBox="1"/>
              <p:nvPr/>
            </p:nvSpPr>
            <p:spPr>
              <a:xfrm>
                <a:off x="1395600" y="3077800"/>
                <a:ext cx="1236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CC0000"/>
                    </a:solidFill>
                    <a:highlight>
                      <a:srgbClr val="FFFF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AGG</a:t>
                </a:r>
                <a:r>
                  <a:rPr lang="en-ZA">
                    <a:highlight>
                      <a:srgbClr val="00FF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ATG</a:t>
                </a: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GGC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cxnSp>
            <p:nvCxnSpPr>
              <p:cNvPr id="560" name="Google Shape;560;p45"/>
              <p:cNvCxnSpPr/>
              <p:nvPr/>
            </p:nvCxnSpPr>
            <p:spPr>
              <a:xfrm flipH="1" rot="10800000">
                <a:off x="2430900" y="3101000"/>
                <a:ext cx="14694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45"/>
              <p:cNvCxnSpPr/>
              <p:nvPr/>
            </p:nvCxnSpPr>
            <p:spPr>
              <a:xfrm rot="10800000">
                <a:off x="3901125" y="3101000"/>
                <a:ext cx="14694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2" name="Google Shape;562;p45"/>
            <p:cNvGrpSpPr/>
            <p:nvPr/>
          </p:nvGrpSpPr>
          <p:grpSpPr>
            <a:xfrm>
              <a:off x="3206075" y="3380225"/>
              <a:ext cx="3969450" cy="400200"/>
              <a:chOff x="3206075" y="3306400"/>
              <a:chExt cx="3969450" cy="400200"/>
            </a:xfrm>
          </p:grpSpPr>
          <p:sp>
            <p:nvSpPr>
              <p:cNvPr id="563" name="Google Shape;563;p45"/>
              <p:cNvSpPr txBox="1"/>
              <p:nvPr/>
            </p:nvSpPr>
            <p:spPr>
              <a:xfrm>
                <a:off x="5864525" y="3306400"/>
                <a:ext cx="131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0000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GGTGACCGA</a:t>
                </a:r>
                <a:endParaRPr>
                  <a:solidFill>
                    <a:srgbClr val="0000FF"/>
                  </a:solidFill>
                </a:endParaRPr>
              </a:p>
            </p:txBody>
          </p:sp>
          <p:sp>
            <p:nvSpPr>
              <p:cNvPr id="564" name="Google Shape;564;p45"/>
              <p:cNvSpPr txBox="1"/>
              <p:nvPr/>
            </p:nvSpPr>
            <p:spPr>
              <a:xfrm>
                <a:off x="3206075" y="3306400"/>
                <a:ext cx="875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0000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TCACGC</a:t>
                </a:r>
                <a:endParaRPr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565" name="Google Shape;565;p45"/>
              <p:cNvCxnSpPr/>
              <p:nvPr/>
            </p:nvCxnSpPr>
            <p:spPr>
              <a:xfrm flipH="1" rot="10800000">
                <a:off x="3953900" y="3329600"/>
                <a:ext cx="9981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45"/>
              <p:cNvCxnSpPr/>
              <p:nvPr/>
            </p:nvCxnSpPr>
            <p:spPr>
              <a:xfrm rot="10800000">
                <a:off x="4952225" y="3329600"/>
                <a:ext cx="9981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67" name="Google Shape;567;p45"/>
          <p:cNvSpPr txBox="1"/>
          <p:nvPr/>
        </p:nvSpPr>
        <p:spPr>
          <a:xfrm rot="10800000">
            <a:off x="125" y="28743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Courier New"/>
                <a:ea typeface="Courier New"/>
                <a:cs typeface="Courier New"/>
                <a:sym typeface="Courier New"/>
              </a:rPr>
              <a:t>CCTCAAGTGATCCGCCCACCTCGGTCACCCCAAGTGCTGGGATTACAGGCGTGAGCCACCACGCCCAGTCTTAAATTCTTAGTT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68" name="Google Shape;568;p45"/>
          <p:cNvGrpSpPr/>
          <p:nvPr/>
        </p:nvGrpSpPr>
        <p:grpSpPr>
          <a:xfrm rot="10800000">
            <a:off x="4125400" y="3190700"/>
            <a:ext cx="4626175" cy="400200"/>
            <a:chOff x="2549350" y="3306400"/>
            <a:chExt cx="4626175" cy="400200"/>
          </a:xfrm>
        </p:grpSpPr>
        <p:sp>
          <p:nvSpPr>
            <p:cNvPr id="569" name="Google Shape;569;p45"/>
            <p:cNvSpPr txBox="1"/>
            <p:nvPr/>
          </p:nvSpPr>
          <p:spPr>
            <a:xfrm>
              <a:off x="5864525" y="33064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B4A7D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GCTGGGATT</a:t>
              </a:r>
              <a:endParaRPr>
                <a:solidFill>
                  <a:srgbClr val="B4A7D6"/>
                </a:solidFill>
              </a:endParaRPr>
            </a:p>
          </p:txBody>
        </p:sp>
        <p:sp>
          <p:nvSpPr>
            <p:cNvPr id="570" name="Google Shape;570;p45"/>
            <p:cNvSpPr txBox="1"/>
            <p:nvPr/>
          </p:nvSpPr>
          <p:spPr>
            <a:xfrm>
              <a:off x="2549350" y="3306400"/>
              <a:ext cx="102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B4A7D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AAGTGAT</a:t>
              </a:r>
              <a:endParaRPr>
                <a:solidFill>
                  <a:srgbClr val="B4A7D6"/>
                </a:solidFill>
              </a:endParaRPr>
            </a:p>
          </p:txBody>
        </p:sp>
        <p:cxnSp>
          <p:nvCxnSpPr>
            <p:cNvPr id="571" name="Google Shape;571;p45"/>
            <p:cNvCxnSpPr/>
            <p:nvPr/>
          </p:nvCxnSpPr>
          <p:spPr>
            <a:xfrm flipH="1" rot="10800000">
              <a:off x="3373500" y="3329600"/>
              <a:ext cx="1288200" cy="183300"/>
            </a:xfrm>
            <a:prstGeom prst="straightConnector1">
              <a:avLst/>
            </a:prstGeom>
            <a:noFill/>
            <a:ln cap="flat" cmpd="sng" w="1905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5"/>
            <p:cNvCxnSpPr/>
            <p:nvPr/>
          </p:nvCxnSpPr>
          <p:spPr>
            <a:xfrm rot="10800000">
              <a:off x="4662125" y="3329600"/>
              <a:ext cx="1288200" cy="183300"/>
            </a:xfrm>
            <a:prstGeom prst="straightConnector1">
              <a:avLst/>
            </a:prstGeom>
            <a:noFill/>
            <a:ln cap="flat" cmpd="sng" w="1905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Annotating genes</a:t>
            </a:r>
            <a:endParaRPr/>
          </a:p>
        </p:txBody>
      </p:sp>
      <p:sp>
        <p:nvSpPr>
          <p:cNvPr id="579" name="Google Shape;579;p46"/>
          <p:cNvSpPr txBox="1"/>
          <p:nvPr/>
        </p:nvSpPr>
        <p:spPr>
          <a:xfrm>
            <a:off x="0" y="30961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AACTAAGAATTTAAGGATGGGCGTGGTGGCTCACGCCTGTAATCCCAGCACTTTGGGGTGATGAGGTGGGCGGATCACTTGAGG</a:t>
            </a:r>
            <a:endParaRPr/>
          </a:p>
        </p:txBody>
      </p:sp>
      <p:sp>
        <p:nvSpPr>
          <p:cNvPr id="580" name="Google Shape;580;p46"/>
          <p:cNvSpPr txBox="1"/>
          <p:nvPr/>
        </p:nvSpPr>
        <p:spPr>
          <a:xfrm>
            <a:off x="3251250" y="1782225"/>
            <a:ext cx="27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highlight>
                  <a:srgbClr val="F1C232"/>
                </a:highlight>
                <a:latin typeface="Courier New"/>
                <a:ea typeface="Courier New"/>
                <a:cs typeface="Courier New"/>
                <a:sym typeface="Courier New"/>
              </a:rPr>
              <a:t>AGGATGGGCTCACGCGGGTGACGA</a:t>
            </a:r>
            <a:endParaRPr>
              <a:highlight>
                <a:srgbClr val="F1C232"/>
              </a:highlight>
            </a:endParaRPr>
          </a:p>
        </p:txBody>
      </p:sp>
      <p:grpSp>
        <p:nvGrpSpPr>
          <p:cNvPr id="581" name="Google Shape;581;p46"/>
          <p:cNvGrpSpPr/>
          <p:nvPr/>
        </p:nvGrpSpPr>
        <p:grpSpPr>
          <a:xfrm>
            <a:off x="1395600" y="3096150"/>
            <a:ext cx="5779925" cy="400200"/>
            <a:chOff x="1395600" y="3096150"/>
            <a:chExt cx="5779925" cy="400200"/>
          </a:xfrm>
        </p:grpSpPr>
        <p:sp>
          <p:nvSpPr>
            <p:cNvPr id="582" name="Google Shape;582;p46"/>
            <p:cNvSpPr txBox="1"/>
            <p:nvPr/>
          </p:nvSpPr>
          <p:spPr>
            <a:xfrm>
              <a:off x="5864525" y="309615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</a:t>
              </a:r>
              <a:endParaRPr>
                <a:highlight>
                  <a:srgbClr val="C9DAF8"/>
                </a:highlight>
              </a:endParaRPr>
            </a:p>
          </p:txBody>
        </p:sp>
        <p:sp>
          <p:nvSpPr>
            <p:cNvPr id="583" name="Google Shape;583;p46"/>
            <p:cNvSpPr txBox="1"/>
            <p:nvPr/>
          </p:nvSpPr>
          <p:spPr>
            <a:xfrm>
              <a:off x="3206075" y="309615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C9DAF8"/>
                </a:highlight>
              </a:endParaRPr>
            </a:p>
          </p:txBody>
        </p:sp>
        <p:sp>
          <p:nvSpPr>
            <p:cNvPr id="584" name="Google Shape;584;p46"/>
            <p:cNvSpPr txBox="1"/>
            <p:nvPr/>
          </p:nvSpPr>
          <p:spPr>
            <a:xfrm>
              <a:off x="1395600" y="309615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C9DAF8"/>
                </a:highlight>
              </a:endParaRPr>
            </a:p>
          </p:txBody>
        </p:sp>
      </p:grpSp>
      <p:grpSp>
        <p:nvGrpSpPr>
          <p:cNvPr id="585" name="Google Shape;585;p46"/>
          <p:cNvGrpSpPr/>
          <p:nvPr/>
        </p:nvGrpSpPr>
        <p:grpSpPr>
          <a:xfrm>
            <a:off x="4311975" y="1753275"/>
            <a:ext cx="637700" cy="458100"/>
            <a:chOff x="4311975" y="1753275"/>
            <a:chExt cx="637700" cy="458100"/>
          </a:xfrm>
        </p:grpSpPr>
        <p:cxnSp>
          <p:nvCxnSpPr>
            <p:cNvPr id="586" name="Google Shape;586;p46"/>
            <p:cNvCxnSpPr/>
            <p:nvPr/>
          </p:nvCxnSpPr>
          <p:spPr>
            <a:xfrm>
              <a:off x="4942475" y="1753275"/>
              <a:ext cx="7200" cy="45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4311975" y="1753275"/>
              <a:ext cx="7200" cy="45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8" name="Google Shape;588;p46"/>
          <p:cNvGrpSpPr/>
          <p:nvPr/>
        </p:nvGrpSpPr>
        <p:grpSpPr>
          <a:xfrm>
            <a:off x="1395600" y="2620600"/>
            <a:ext cx="5779925" cy="400200"/>
            <a:chOff x="1395600" y="2620600"/>
            <a:chExt cx="5779925" cy="400200"/>
          </a:xfrm>
        </p:grpSpPr>
        <p:sp>
          <p:nvSpPr>
            <p:cNvPr id="589" name="Google Shape;589;p46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590" name="Google Shape;590;p46"/>
            <p:cNvSpPr txBox="1"/>
            <p:nvPr/>
          </p:nvSpPr>
          <p:spPr>
            <a:xfrm>
              <a:off x="3206075" y="2620600"/>
              <a:ext cx="82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591" name="Google Shape;591;p46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F1C232"/>
                </a:highlight>
              </a:endParaRPr>
            </a:p>
          </p:txBody>
        </p:sp>
        <p:cxnSp>
          <p:nvCxnSpPr>
            <p:cNvPr id="592" name="Google Shape;592;p46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46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46"/>
            <p:cNvCxnSpPr/>
            <p:nvPr/>
          </p:nvCxnSpPr>
          <p:spPr>
            <a:xfrm flipH="1" rot="10800000">
              <a:off x="393427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46"/>
            <p:cNvCxnSpPr/>
            <p:nvPr/>
          </p:nvCxnSpPr>
          <p:spPr>
            <a:xfrm rot="10800000">
              <a:off x="494262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6" name="Google Shape;596;p46"/>
          <p:cNvSpPr txBox="1"/>
          <p:nvPr/>
        </p:nvSpPr>
        <p:spPr>
          <a:xfrm>
            <a:off x="148050" y="3440450"/>
            <a:ext cx="10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Genome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46"/>
          <p:cNvSpPr txBox="1"/>
          <p:nvPr/>
        </p:nvSpPr>
        <p:spPr>
          <a:xfrm>
            <a:off x="2298325" y="1775238"/>
            <a:ext cx="1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cDNA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>
            <a:off x="457200" y="2620588"/>
            <a:ext cx="1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Transcript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Annotating genes</a:t>
            </a:r>
            <a:endParaRPr/>
          </a:p>
        </p:txBody>
      </p:sp>
      <p:sp>
        <p:nvSpPr>
          <p:cNvPr id="605" name="Google Shape;605;p47"/>
          <p:cNvSpPr txBox="1"/>
          <p:nvPr/>
        </p:nvSpPr>
        <p:spPr>
          <a:xfrm>
            <a:off x="0" y="30961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AACTAAGAATTTAAGGATGGGCGTGGTGGCTCACGCCTGTAATCCCAGCACTTTGGGGTGATGAGGTGGGCGGATCACTTGAGG</a:t>
            </a:r>
            <a:endParaRPr/>
          </a:p>
        </p:txBody>
      </p:sp>
      <p:grpSp>
        <p:nvGrpSpPr>
          <p:cNvPr id="606" name="Google Shape;606;p47"/>
          <p:cNvGrpSpPr/>
          <p:nvPr/>
        </p:nvGrpSpPr>
        <p:grpSpPr>
          <a:xfrm>
            <a:off x="1395600" y="3096150"/>
            <a:ext cx="5779925" cy="400200"/>
            <a:chOff x="1395600" y="3096150"/>
            <a:chExt cx="5779925" cy="400200"/>
          </a:xfrm>
        </p:grpSpPr>
        <p:sp>
          <p:nvSpPr>
            <p:cNvPr id="607" name="Google Shape;607;p47"/>
            <p:cNvSpPr txBox="1"/>
            <p:nvPr/>
          </p:nvSpPr>
          <p:spPr>
            <a:xfrm>
              <a:off x="5864525" y="309615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</a:t>
              </a:r>
              <a:endParaRPr>
                <a:highlight>
                  <a:srgbClr val="C9DAF8"/>
                </a:highlight>
              </a:endParaRPr>
            </a:p>
          </p:txBody>
        </p:sp>
        <p:sp>
          <p:nvSpPr>
            <p:cNvPr id="608" name="Google Shape;608;p47"/>
            <p:cNvSpPr txBox="1"/>
            <p:nvPr/>
          </p:nvSpPr>
          <p:spPr>
            <a:xfrm>
              <a:off x="3206075" y="309615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C9DAF8"/>
                </a:highlight>
              </a:endParaRPr>
            </a:p>
          </p:txBody>
        </p:sp>
        <p:sp>
          <p:nvSpPr>
            <p:cNvPr id="609" name="Google Shape;609;p47"/>
            <p:cNvSpPr txBox="1"/>
            <p:nvPr/>
          </p:nvSpPr>
          <p:spPr>
            <a:xfrm>
              <a:off x="1395600" y="309615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C9DAF8"/>
                </a:highlight>
              </a:endParaRPr>
            </a:p>
          </p:txBody>
        </p:sp>
      </p:grpSp>
      <p:grpSp>
        <p:nvGrpSpPr>
          <p:cNvPr id="610" name="Google Shape;610;p47"/>
          <p:cNvGrpSpPr/>
          <p:nvPr/>
        </p:nvGrpSpPr>
        <p:grpSpPr>
          <a:xfrm>
            <a:off x="1395600" y="2620600"/>
            <a:ext cx="5779925" cy="400200"/>
            <a:chOff x="1395600" y="2620600"/>
            <a:chExt cx="5779925" cy="400200"/>
          </a:xfrm>
        </p:grpSpPr>
        <p:sp>
          <p:nvSpPr>
            <p:cNvPr id="611" name="Google Shape;611;p47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612" name="Google Shape;612;p47"/>
            <p:cNvSpPr txBox="1"/>
            <p:nvPr/>
          </p:nvSpPr>
          <p:spPr>
            <a:xfrm>
              <a:off x="3206075" y="2620600"/>
              <a:ext cx="82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613" name="Google Shape;613;p47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F1C232"/>
                </a:highlight>
              </a:endParaRPr>
            </a:p>
          </p:txBody>
        </p:sp>
        <p:cxnSp>
          <p:nvCxnSpPr>
            <p:cNvPr id="614" name="Google Shape;614;p47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47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47"/>
            <p:cNvCxnSpPr/>
            <p:nvPr/>
          </p:nvCxnSpPr>
          <p:spPr>
            <a:xfrm flipH="1" rot="10800000">
              <a:off x="393427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47"/>
            <p:cNvCxnSpPr/>
            <p:nvPr/>
          </p:nvCxnSpPr>
          <p:spPr>
            <a:xfrm rot="10800000">
              <a:off x="494262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8" name="Google Shape;618;p47"/>
          <p:cNvSpPr txBox="1"/>
          <p:nvPr/>
        </p:nvSpPr>
        <p:spPr>
          <a:xfrm>
            <a:off x="148050" y="3440450"/>
            <a:ext cx="10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Genome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47"/>
          <p:cNvSpPr txBox="1"/>
          <p:nvPr/>
        </p:nvSpPr>
        <p:spPr>
          <a:xfrm>
            <a:off x="457200" y="2620588"/>
            <a:ext cx="1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Transcript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47"/>
          <p:cNvSpPr txBox="1"/>
          <p:nvPr/>
        </p:nvSpPr>
        <p:spPr>
          <a:xfrm>
            <a:off x="2945600" y="1658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highlight>
                  <a:srgbClr val="CC0000"/>
                </a:highlight>
                <a:latin typeface="Courier New"/>
                <a:ea typeface="Courier New"/>
                <a:cs typeface="Courier New"/>
                <a:sym typeface="Courier New"/>
              </a:rPr>
              <a:t>MGSRG</a:t>
            </a:r>
            <a:endParaRPr sz="1700">
              <a:solidFill>
                <a:srgbClr val="FFFFFF"/>
              </a:solidFill>
              <a:highlight>
                <a:srgbClr val="CC0000"/>
              </a:highlight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1639775" y="1658063"/>
            <a:ext cx="1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Peptide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22" name="Google Shape;622;p47"/>
          <p:cNvGrpSpPr/>
          <p:nvPr/>
        </p:nvGrpSpPr>
        <p:grpSpPr>
          <a:xfrm>
            <a:off x="3242600" y="1614650"/>
            <a:ext cx="236775" cy="458100"/>
            <a:chOff x="4311975" y="1753275"/>
            <a:chExt cx="236775" cy="458100"/>
          </a:xfrm>
        </p:grpSpPr>
        <p:cxnSp>
          <p:nvCxnSpPr>
            <p:cNvPr id="623" name="Google Shape;623;p47"/>
            <p:cNvCxnSpPr/>
            <p:nvPr/>
          </p:nvCxnSpPr>
          <p:spPr>
            <a:xfrm>
              <a:off x="4541550" y="1753275"/>
              <a:ext cx="7200" cy="45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47"/>
            <p:cNvCxnSpPr/>
            <p:nvPr/>
          </p:nvCxnSpPr>
          <p:spPr>
            <a:xfrm>
              <a:off x="4311975" y="1753275"/>
              <a:ext cx="7200" cy="45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25" name="Google Shape;625;p47"/>
          <p:cNvGrpSpPr/>
          <p:nvPr/>
        </p:nvGrpSpPr>
        <p:grpSpPr>
          <a:xfrm>
            <a:off x="1395600" y="3096150"/>
            <a:ext cx="5779925" cy="400200"/>
            <a:chOff x="1395600" y="3096150"/>
            <a:chExt cx="5779925" cy="400200"/>
          </a:xfrm>
        </p:grpSpPr>
        <p:sp>
          <p:nvSpPr>
            <p:cNvPr id="626" name="Google Shape;626;p47"/>
            <p:cNvSpPr txBox="1"/>
            <p:nvPr/>
          </p:nvSpPr>
          <p:spPr>
            <a:xfrm>
              <a:off x="5864525" y="309615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EAD1DC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</a:t>
              </a:r>
              <a:endParaRPr>
                <a:highlight>
                  <a:srgbClr val="EAD1DC"/>
                </a:highlight>
              </a:endParaRPr>
            </a:p>
          </p:txBody>
        </p:sp>
        <p:sp>
          <p:nvSpPr>
            <p:cNvPr id="627" name="Google Shape;627;p47"/>
            <p:cNvSpPr txBox="1"/>
            <p:nvPr/>
          </p:nvSpPr>
          <p:spPr>
            <a:xfrm>
              <a:off x="3206075" y="309615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EAD1DC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EAD1DC"/>
                </a:highlight>
              </a:endParaRPr>
            </a:p>
          </p:txBody>
        </p:sp>
        <p:sp>
          <p:nvSpPr>
            <p:cNvPr id="628" name="Google Shape;628;p47"/>
            <p:cNvSpPr txBox="1"/>
            <p:nvPr/>
          </p:nvSpPr>
          <p:spPr>
            <a:xfrm>
              <a:off x="1395600" y="309615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ZA">
                  <a:solidFill>
                    <a:schemeClr val="dk1"/>
                  </a:solidFill>
                  <a:highlight>
                    <a:srgbClr val="EAD1DC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ATGGGC</a:t>
              </a:r>
              <a:endParaRPr>
                <a:highlight>
                  <a:srgbClr val="EAD1DC"/>
                </a:highlight>
              </a:endParaRPr>
            </a:p>
          </p:txBody>
        </p:sp>
      </p:grpSp>
      <p:grpSp>
        <p:nvGrpSpPr>
          <p:cNvPr id="629" name="Google Shape;629;p47"/>
          <p:cNvGrpSpPr/>
          <p:nvPr/>
        </p:nvGrpSpPr>
        <p:grpSpPr>
          <a:xfrm>
            <a:off x="1395600" y="2220400"/>
            <a:ext cx="5779925" cy="400200"/>
            <a:chOff x="1395600" y="2620600"/>
            <a:chExt cx="5779925" cy="400200"/>
          </a:xfrm>
        </p:grpSpPr>
        <p:sp>
          <p:nvSpPr>
            <p:cNvPr id="630" name="Google Shape;630;p47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-G--*-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sp>
          <p:nvSpPr>
            <p:cNvPr id="631" name="Google Shape;631;p47"/>
            <p:cNvSpPr txBox="1"/>
            <p:nvPr/>
          </p:nvSpPr>
          <p:spPr>
            <a:xfrm>
              <a:off x="3206075" y="2620600"/>
              <a:ext cx="82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-S--R-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sp>
          <p:nvSpPr>
            <p:cNvPr id="632" name="Google Shape;632;p47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-M--G-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cxnSp>
          <p:nvCxnSpPr>
            <p:cNvPr id="633" name="Google Shape;633;p47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47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47"/>
            <p:cNvCxnSpPr/>
            <p:nvPr/>
          </p:nvCxnSpPr>
          <p:spPr>
            <a:xfrm flipH="1" rot="10800000">
              <a:off x="393427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47"/>
            <p:cNvCxnSpPr/>
            <p:nvPr/>
          </p:nvCxnSpPr>
          <p:spPr>
            <a:xfrm rot="10800000">
              <a:off x="494262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160" y="4009752"/>
            <a:ext cx="461160" cy="46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216" y="4005064"/>
            <a:ext cx="461160" cy="46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8448" y="4009752"/>
            <a:ext cx="461160" cy="46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0471" y="4005064"/>
            <a:ext cx="461160" cy="46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6556" y="4638876"/>
            <a:ext cx="461160" cy="46116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/>
          <p:nvPr/>
        </p:nvSpPr>
        <p:spPr>
          <a:xfrm>
            <a:off x="3036556" y="4638876"/>
            <a:ext cx="461160" cy="461160"/>
          </a:xfrm>
          <a:prstGeom prst="roundRect">
            <a:avLst>
              <a:gd fmla="val 859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6556" y="3933056"/>
            <a:ext cx="461160" cy="46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36556" y="5344104"/>
            <a:ext cx="461160" cy="46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2418" y="4639301"/>
            <a:ext cx="461160" cy="46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20272" y="4639301"/>
            <a:ext cx="461160" cy="46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24328" y="4638876"/>
            <a:ext cx="461160" cy="46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23951" y="4638451"/>
            <a:ext cx="461585" cy="461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9217" y="4293096"/>
            <a:ext cx="1082463" cy="10824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21"/>
          <p:cNvCxnSpPr/>
          <p:nvPr/>
        </p:nvCxnSpPr>
        <p:spPr>
          <a:xfrm>
            <a:off x="1835696" y="4869160"/>
            <a:ext cx="1008112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0" name="Google Shape;100;p21"/>
          <p:cNvCxnSpPr/>
          <p:nvPr/>
        </p:nvCxnSpPr>
        <p:spPr>
          <a:xfrm flipH="1" rot="10800000">
            <a:off x="1835696" y="4375491"/>
            <a:ext cx="1008112" cy="478636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1" name="Google Shape;101;p21"/>
          <p:cNvCxnSpPr/>
          <p:nvPr/>
        </p:nvCxnSpPr>
        <p:spPr>
          <a:xfrm>
            <a:off x="1835696" y="4896923"/>
            <a:ext cx="1008112" cy="478636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2" name="Google Shape;102;p21"/>
          <p:cNvCxnSpPr/>
          <p:nvPr/>
        </p:nvCxnSpPr>
        <p:spPr>
          <a:xfrm>
            <a:off x="5364088" y="4869160"/>
            <a:ext cx="1008112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3" name="Google Shape;103;p21"/>
          <p:cNvCxnSpPr/>
          <p:nvPr/>
        </p:nvCxnSpPr>
        <p:spPr>
          <a:xfrm flipH="1" rot="10800000">
            <a:off x="5364088" y="4375491"/>
            <a:ext cx="1008112" cy="478636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4" name="Google Shape;104;p21"/>
          <p:cNvCxnSpPr/>
          <p:nvPr/>
        </p:nvCxnSpPr>
        <p:spPr>
          <a:xfrm>
            <a:off x="5364088" y="4896923"/>
            <a:ext cx="1008112" cy="478636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05" name="Google Shape;105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21200" y="4310032"/>
            <a:ext cx="993988" cy="99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16225" y="5273525"/>
            <a:ext cx="432050" cy="4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20275" y="5273525"/>
            <a:ext cx="432050" cy="4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24325" y="5273525"/>
            <a:ext cx="432050" cy="4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028375" y="5273525"/>
            <a:ext cx="432050" cy="4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ZA"/>
              <a:t>Introduction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Why do we need genome browsers?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1977: 1st genome sequenced (5 kb)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2004: Human genome sequence finished (3 Gb)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8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Annotating genes</a:t>
            </a:r>
            <a:endParaRPr/>
          </a:p>
        </p:txBody>
      </p:sp>
      <p:sp>
        <p:nvSpPr>
          <p:cNvPr id="643" name="Google Shape;643;p48"/>
          <p:cNvSpPr txBox="1"/>
          <p:nvPr/>
        </p:nvSpPr>
        <p:spPr>
          <a:xfrm>
            <a:off x="0" y="39343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AACTAAGAATTTAAGGATGGGCGTGGTGGCTCACGCCTGTAATCCCAGCACTTTGGGGTGACGAGGTGGGCGGATCACTTGAGG</a:t>
            </a:r>
            <a:endParaRPr/>
          </a:p>
        </p:txBody>
      </p:sp>
      <p:grpSp>
        <p:nvGrpSpPr>
          <p:cNvPr id="644" name="Google Shape;644;p48"/>
          <p:cNvGrpSpPr/>
          <p:nvPr/>
        </p:nvGrpSpPr>
        <p:grpSpPr>
          <a:xfrm>
            <a:off x="1395600" y="3382600"/>
            <a:ext cx="5779925" cy="400200"/>
            <a:chOff x="1395600" y="2620600"/>
            <a:chExt cx="5779925" cy="400200"/>
          </a:xfrm>
        </p:grpSpPr>
        <p:sp>
          <p:nvSpPr>
            <p:cNvPr id="645" name="Google Shape;645;p48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</a:t>
              </a:r>
              <a:r>
                <a:rPr lang="en-ZA">
                  <a:solidFill>
                    <a:srgbClr val="BF9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CGA</a:t>
              </a:r>
              <a:endParaRPr>
                <a:solidFill>
                  <a:srgbClr val="BF9000"/>
                </a:solidFill>
              </a:endParaRPr>
            </a:p>
          </p:txBody>
        </p:sp>
        <p:sp>
          <p:nvSpPr>
            <p:cNvPr id="646" name="Google Shape;646;p48"/>
            <p:cNvSpPr txBox="1"/>
            <p:nvPr/>
          </p:nvSpPr>
          <p:spPr>
            <a:xfrm>
              <a:off x="3206075" y="2620600"/>
              <a:ext cx="82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647" name="Google Shape;647;p48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B492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AGG</a:t>
              </a: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ATGGGC</a:t>
              </a:r>
              <a:endParaRPr>
                <a:highlight>
                  <a:srgbClr val="F1C232"/>
                </a:highlight>
              </a:endParaRPr>
            </a:p>
          </p:txBody>
        </p:sp>
        <p:cxnSp>
          <p:nvCxnSpPr>
            <p:cNvPr id="648" name="Google Shape;648;p48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48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0" name="Google Shape;650;p48"/>
            <p:cNvCxnSpPr/>
            <p:nvPr/>
          </p:nvCxnSpPr>
          <p:spPr>
            <a:xfrm flipH="1" rot="10800000">
              <a:off x="393427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48"/>
            <p:cNvCxnSpPr/>
            <p:nvPr/>
          </p:nvCxnSpPr>
          <p:spPr>
            <a:xfrm rot="10800000">
              <a:off x="494262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52" name="Google Shape;652;p48"/>
          <p:cNvSpPr txBox="1"/>
          <p:nvPr/>
        </p:nvSpPr>
        <p:spPr>
          <a:xfrm>
            <a:off x="148050" y="4278650"/>
            <a:ext cx="10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Genome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48"/>
          <p:cNvSpPr txBox="1"/>
          <p:nvPr/>
        </p:nvSpPr>
        <p:spPr>
          <a:xfrm>
            <a:off x="457200" y="3382588"/>
            <a:ext cx="1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Transcript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48"/>
          <p:cNvSpPr txBox="1"/>
          <p:nvPr/>
        </p:nvSpPr>
        <p:spPr>
          <a:xfrm>
            <a:off x="2945600" y="1658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highlight>
                  <a:srgbClr val="CC0000"/>
                </a:highlight>
                <a:latin typeface="Courier New"/>
                <a:ea typeface="Courier New"/>
                <a:cs typeface="Courier New"/>
                <a:sym typeface="Courier New"/>
              </a:rPr>
              <a:t>MGSRG</a:t>
            </a:r>
            <a:endParaRPr sz="1700">
              <a:solidFill>
                <a:srgbClr val="FFFFFF"/>
              </a:solidFill>
              <a:highlight>
                <a:srgbClr val="CC0000"/>
              </a:highlight>
            </a:endParaRPr>
          </a:p>
        </p:txBody>
      </p:sp>
      <p:sp>
        <p:nvSpPr>
          <p:cNvPr id="655" name="Google Shape;655;p48"/>
          <p:cNvSpPr txBox="1"/>
          <p:nvPr/>
        </p:nvSpPr>
        <p:spPr>
          <a:xfrm>
            <a:off x="1639775" y="1658063"/>
            <a:ext cx="1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Peptide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56" name="Google Shape;656;p48"/>
          <p:cNvGrpSpPr/>
          <p:nvPr/>
        </p:nvGrpSpPr>
        <p:grpSpPr>
          <a:xfrm>
            <a:off x="3242600" y="1614650"/>
            <a:ext cx="236775" cy="458100"/>
            <a:chOff x="4311975" y="1753275"/>
            <a:chExt cx="236775" cy="458100"/>
          </a:xfrm>
        </p:grpSpPr>
        <p:cxnSp>
          <p:nvCxnSpPr>
            <p:cNvPr id="657" name="Google Shape;657;p48"/>
            <p:cNvCxnSpPr/>
            <p:nvPr/>
          </p:nvCxnSpPr>
          <p:spPr>
            <a:xfrm>
              <a:off x="4541550" y="1753275"/>
              <a:ext cx="7200" cy="45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48"/>
            <p:cNvCxnSpPr/>
            <p:nvPr/>
          </p:nvCxnSpPr>
          <p:spPr>
            <a:xfrm>
              <a:off x="4311975" y="1753275"/>
              <a:ext cx="7200" cy="45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59" name="Google Shape;659;p48"/>
          <p:cNvGrpSpPr/>
          <p:nvPr/>
        </p:nvGrpSpPr>
        <p:grpSpPr>
          <a:xfrm>
            <a:off x="1395600" y="3134800"/>
            <a:ext cx="5779925" cy="400200"/>
            <a:chOff x="1395600" y="2620600"/>
            <a:chExt cx="5779925" cy="400200"/>
          </a:xfrm>
        </p:grpSpPr>
        <p:sp>
          <p:nvSpPr>
            <p:cNvPr id="660" name="Google Shape;660;p48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-G--*-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sp>
          <p:nvSpPr>
            <p:cNvPr id="661" name="Google Shape;661;p48"/>
            <p:cNvSpPr txBox="1"/>
            <p:nvPr/>
          </p:nvSpPr>
          <p:spPr>
            <a:xfrm>
              <a:off x="3206075" y="2620600"/>
              <a:ext cx="82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-S--R-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sp>
          <p:nvSpPr>
            <p:cNvPr id="662" name="Google Shape;662;p48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-M--G-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cxnSp>
          <p:nvCxnSpPr>
            <p:cNvPr id="663" name="Google Shape;663;p48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48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48"/>
            <p:cNvCxnSpPr/>
            <p:nvPr/>
          </p:nvCxnSpPr>
          <p:spPr>
            <a:xfrm flipH="1" rot="10800000">
              <a:off x="393427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48"/>
            <p:cNvCxnSpPr/>
            <p:nvPr/>
          </p:nvCxnSpPr>
          <p:spPr>
            <a:xfrm rot="10800000">
              <a:off x="4942625" y="2643800"/>
              <a:ext cx="10077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67" name="Google Shape;667;p48"/>
          <p:cNvSpPr txBox="1"/>
          <p:nvPr/>
        </p:nvSpPr>
        <p:spPr>
          <a:xfrm>
            <a:off x="2592700" y="2077700"/>
            <a:ext cx="27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highlight>
                  <a:srgbClr val="F1C232"/>
                </a:highlight>
                <a:latin typeface="Courier New"/>
                <a:ea typeface="Courier New"/>
                <a:cs typeface="Courier New"/>
                <a:sym typeface="Courier New"/>
              </a:rPr>
              <a:t>AGGATGGGCTCACGCGGGTGACGA</a:t>
            </a:r>
            <a:endParaRPr>
              <a:highlight>
                <a:srgbClr val="F1C232"/>
              </a:highlight>
            </a:endParaRPr>
          </a:p>
        </p:txBody>
      </p:sp>
      <p:grpSp>
        <p:nvGrpSpPr>
          <p:cNvPr id="668" name="Google Shape;668;p48"/>
          <p:cNvGrpSpPr/>
          <p:nvPr/>
        </p:nvGrpSpPr>
        <p:grpSpPr>
          <a:xfrm>
            <a:off x="3653425" y="2048750"/>
            <a:ext cx="637700" cy="458100"/>
            <a:chOff x="4311975" y="1753275"/>
            <a:chExt cx="637700" cy="458100"/>
          </a:xfrm>
        </p:grpSpPr>
        <p:cxnSp>
          <p:nvCxnSpPr>
            <p:cNvPr id="669" name="Google Shape;669;p48"/>
            <p:cNvCxnSpPr/>
            <p:nvPr/>
          </p:nvCxnSpPr>
          <p:spPr>
            <a:xfrm>
              <a:off x="4942475" y="1753275"/>
              <a:ext cx="7200" cy="45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48"/>
            <p:cNvCxnSpPr/>
            <p:nvPr/>
          </p:nvCxnSpPr>
          <p:spPr>
            <a:xfrm>
              <a:off x="4311975" y="1753275"/>
              <a:ext cx="7200" cy="45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1" name="Google Shape;671;p48"/>
          <p:cNvSpPr txBox="1"/>
          <p:nvPr/>
        </p:nvSpPr>
        <p:spPr>
          <a:xfrm>
            <a:off x="1639775" y="2070713"/>
            <a:ext cx="10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cDNA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75" y="1827763"/>
            <a:ext cx="8153401" cy="31912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" name="Google Shape;677;p49"/>
          <p:cNvGrpSpPr/>
          <p:nvPr/>
        </p:nvGrpSpPr>
        <p:grpSpPr>
          <a:xfrm>
            <a:off x="4347775" y="1772725"/>
            <a:ext cx="4512006" cy="4015398"/>
            <a:chOff x="4347775" y="1772725"/>
            <a:chExt cx="4512006" cy="4015398"/>
          </a:xfrm>
        </p:grpSpPr>
        <p:sp>
          <p:nvSpPr>
            <p:cNvPr id="678" name="Google Shape;678;p49"/>
            <p:cNvSpPr txBox="1"/>
            <p:nvPr/>
          </p:nvSpPr>
          <p:spPr>
            <a:xfrm>
              <a:off x="7370090" y="3382930"/>
              <a:ext cx="1316700" cy="646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49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600" u="none" cap="none" strike="noStrike">
                  <a:solidFill>
                    <a:srgbClr val="B492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Merged transcript</a:t>
              </a:r>
              <a:endParaRPr i="0" sz="1600" u="none" cap="none" strike="noStrike">
                <a:solidFill>
                  <a:srgbClr val="B492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9" name="Google Shape;679;p49"/>
            <p:cNvSpPr txBox="1"/>
            <p:nvPr/>
          </p:nvSpPr>
          <p:spPr>
            <a:xfrm>
              <a:off x="7276981" y="4156385"/>
              <a:ext cx="1582800" cy="646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600" u="none" cap="none" strike="noStrike">
                  <a:solidFill>
                    <a:srgbClr val="8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Protein coding transcript</a:t>
              </a:r>
              <a:endParaRPr i="0" sz="1600" u="none" cap="none" strike="noStrike">
                <a:solidFill>
                  <a:srgbClr val="8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0" name="Google Shape;680;p49"/>
            <p:cNvSpPr txBox="1"/>
            <p:nvPr/>
          </p:nvSpPr>
          <p:spPr>
            <a:xfrm>
              <a:off x="7242600" y="4929823"/>
              <a:ext cx="1571700" cy="858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ZA" sz="1600" u="none" cap="none" strike="noStrike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Non-coding transcript of a </a:t>
              </a:r>
              <a:r>
                <a:rPr lang="en-ZA" sz="16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coding gene</a:t>
              </a:r>
              <a:endParaRPr i="0" sz="1600" u="none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1" name="Google Shape;681;p49"/>
            <p:cNvSpPr txBox="1"/>
            <p:nvPr/>
          </p:nvSpPr>
          <p:spPr>
            <a:xfrm>
              <a:off x="4347775" y="1772725"/>
              <a:ext cx="1680300" cy="646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88819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600">
                  <a:solidFill>
                    <a:srgbClr val="8881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Non-coding gene transcript</a:t>
              </a:r>
              <a:endParaRPr i="0" sz="1600" u="none" cap="none" strike="noStrike">
                <a:solidFill>
                  <a:srgbClr val="8881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82" name="Google Shape;682;p49"/>
          <p:cNvGrpSpPr/>
          <p:nvPr/>
        </p:nvGrpSpPr>
        <p:grpSpPr>
          <a:xfrm>
            <a:off x="42954" y="1249288"/>
            <a:ext cx="8241546" cy="1822782"/>
            <a:chOff x="42954" y="1249288"/>
            <a:chExt cx="8241546" cy="1822782"/>
          </a:xfrm>
        </p:grpSpPr>
        <p:sp>
          <p:nvSpPr>
            <p:cNvPr id="683" name="Google Shape;683;p49"/>
            <p:cNvSpPr/>
            <p:nvPr/>
          </p:nvSpPr>
          <p:spPr>
            <a:xfrm>
              <a:off x="4704028" y="2676070"/>
              <a:ext cx="1584300" cy="396000"/>
            </a:xfrm>
            <a:prstGeom prst="wedgeRectCallout">
              <a:avLst>
                <a:gd fmla="val -20833" name="adj1"/>
                <a:gd fmla="val 113132" name="adj2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i="0" lang="en-ZA" sz="1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Coding exon</a:t>
              </a:r>
              <a:endPara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2069275" y="2676050"/>
              <a:ext cx="2253600" cy="396000"/>
            </a:xfrm>
            <a:prstGeom prst="wedgeRectCallout">
              <a:avLst>
                <a:gd fmla="val -20833" name="adj1"/>
                <a:gd fmla="val 113132" name="adj2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i="0" lang="en-ZA" sz="1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Intron</a:t>
              </a:r>
              <a:r>
                <a:rPr lang="en-ZA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reverse strand</a:t>
              </a:r>
              <a:endPara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42954" y="2676070"/>
              <a:ext cx="1808700" cy="396000"/>
            </a:xfrm>
            <a:prstGeom prst="wedgeRectCallout">
              <a:avLst>
                <a:gd fmla="val -21024" name="adj1"/>
                <a:gd fmla="val 121611" name="adj2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i="0" lang="en-ZA" sz="1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Non-coding exon</a:t>
              </a:r>
              <a:endPara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6030900" y="1249288"/>
              <a:ext cx="2253600" cy="396000"/>
            </a:xfrm>
            <a:prstGeom prst="wedgeRectCallout">
              <a:avLst>
                <a:gd fmla="val 21927" name="adj1"/>
                <a:gd fmla="val 106705" name="adj2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r>
                <a:rPr i="0" lang="en-ZA" sz="16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Intron</a:t>
              </a:r>
              <a:r>
                <a:rPr lang="en-ZA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forward strand</a:t>
              </a:r>
              <a:endParaRPr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87" name="Google Shape;687;p4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Gene views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0"/>
          <p:cNvSpPr txBox="1"/>
          <p:nvPr>
            <p:ph idx="4294967295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ts val="2800"/>
              <a:buFont typeface="Helvetica Neue"/>
              <a:buChar char="•"/>
            </a:pPr>
            <a:r>
              <a:rPr i="0" lang="en-ZA" sz="2800" u="none" cap="none" strike="noStrike">
                <a:solidFill>
                  <a:schemeClr val="dk1"/>
                </a:solidFill>
              </a:rPr>
              <a:t>Identical annotation</a:t>
            </a:r>
            <a:endParaRPr i="0" sz="2800" u="none" cap="none" strike="noStrike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720"/>
              </a:spcBef>
              <a:spcAft>
                <a:spcPts val="0"/>
              </a:spcAft>
              <a:buClr>
                <a:srgbClr val="8D1C0B"/>
              </a:buClr>
              <a:buSzPts val="3600"/>
              <a:buFont typeface="Helvetica Neue"/>
              <a:buChar char="•"/>
            </a:pPr>
            <a:r>
              <a:rPr i="0" lang="en-ZA" sz="2800" u="none" cap="none" strike="noStrike">
                <a:solidFill>
                  <a:schemeClr val="dk1"/>
                </a:solidFill>
              </a:rPr>
              <a:t>g</a:t>
            </a:r>
            <a:r>
              <a:rPr i="0" lang="en-ZA" sz="3600" u="none" cap="none" strike="noStrike">
                <a:solidFill>
                  <a:schemeClr val="dk1"/>
                </a:solidFill>
              </a:rPr>
              <a:t>f</a:t>
            </a:r>
            <a:endParaRPr i="0" sz="3600" u="none" cap="none" strike="noStrike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8D1C0B"/>
              </a:buClr>
              <a:buSzPts val="2800"/>
              <a:buFont typeface="Helvetica Neue"/>
              <a:buChar char="•"/>
            </a:pPr>
            <a:r>
              <a:rPr i="0" lang="en-ZA" sz="2800" u="none" cap="none" strike="noStrike">
                <a:solidFill>
                  <a:schemeClr val="dk1"/>
                </a:solidFill>
              </a:rPr>
              <a:t>Higher confidence and quality</a:t>
            </a:r>
            <a:endParaRPr i="0" sz="2200" u="none" cap="none" strike="noStrike">
              <a:solidFill>
                <a:schemeClr val="dk1"/>
              </a:solidFill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ts val="22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ts val="22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ts val="22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ts val="22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960" y="1179241"/>
            <a:ext cx="1596895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833" y="1179240"/>
            <a:ext cx="1841499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8635" y="1849016"/>
            <a:ext cx="553099" cy="55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1599" y="1848449"/>
            <a:ext cx="553099" cy="55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216" y="1849016"/>
            <a:ext cx="553099" cy="55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584" y="2904046"/>
            <a:ext cx="7541130" cy="60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4577" y="1849028"/>
            <a:ext cx="556611" cy="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0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Golden transcripts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1"/>
          <p:cNvSpPr txBox="1"/>
          <p:nvPr>
            <p:ph idx="1" type="body"/>
          </p:nvPr>
        </p:nvSpPr>
        <p:spPr>
          <a:xfrm>
            <a:off x="457200" y="1001713"/>
            <a:ext cx="40401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Automatic annotation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7" name="Google Shape;707;p51"/>
          <p:cNvSpPr txBox="1"/>
          <p:nvPr>
            <p:ph idx="3" type="body"/>
          </p:nvPr>
        </p:nvSpPr>
        <p:spPr>
          <a:xfrm>
            <a:off x="4645025" y="1001713"/>
            <a:ext cx="40419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Manual annotation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8" name="Google Shape;7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641625"/>
            <a:ext cx="3028264" cy="45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036" y="1641625"/>
            <a:ext cx="3028264" cy="45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Automatic and manual annotation</a:t>
            </a:r>
            <a:endParaRPr/>
          </a:p>
        </p:txBody>
      </p:sp>
      <p:sp>
        <p:nvSpPr>
          <p:cNvPr id="711" name="Google Shape;711;p51"/>
          <p:cNvSpPr txBox="1"/>
          <p:nvPr>
            <p:ph idx="2" type="body"/>
          </p:nvPr>
        </p:nvSpPr>
        <p:spPr>
          <a:xfrm>
            <a:off x="457200" y="1725551"/>
            <a:ext cx="4040100" cy="44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1"/>
          <p:cNvSpPr txBox="1"/>
          <p:nvPr>
            <p:ph idx="4" type="body"/>
          </p:nvPr>
        </p:nvSpPr>
        <p:spPr>
          <a:xfrm>
            <a:off x="4645025" y="1725551"/>
            <a:ext cx="4041900" cy="44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2"/>
          <p:cNvSpPr txBox="1"/>
          <p:nvPr>
            <p:ph idx="1" type="body"/>
          </p:nvPr>
        </p:nvSpPr>
        <p:spPr>
          <a:xfrm>
            <a:off x="457200" y="1001713"/>
            <a:ext cx="40401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ZA"/>
              <a:t>Automatic annotation</a:t>
            </a:r>
            <a:endParaRPr/>
          </a:p>
        </p:txBody>
      </p:sp>
      <p:pic>
        <p:nvPicPr>
          <p:cNvPr id="719" name="Google Shape;719;p52"/>
          <p:cNvPicPr preferRelativeResize="0"/>
          <p:nvPr/>
        </p:nvPicPr>
        <p:blipFill rotWithShape="1">
          <a:blip r:embed="rId3">
            <a:alphaModFix/>
          </a:blip>
          <a:srcRect b="0" l="0" r="15411" t="0"/>
          <a:stretch/>
        </p:blipFill>
        <p:spPr>
          <a:xfrm>
            <a:off x="495300" y="2304699"/>
            <a:ext cx="3963901" cy="263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026" y="2304700"/>
            <a:ext cx="3963900" cy="2639582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2"/>
          <p:cNvSpPr txBox="1"/>
          <p:nvPr>
            <p:ph idx="2" type="body"/>
          </p:nvPr>
        </p:nvSpPr>
        <p:spPr>
          <a:xfrm>
            <a:off x="457200" y="4944276"/>
            <a:ext cx="4040100" cy="11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ZA"/>
              <a:t>computational pipeline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ZA"/>
              <a:t>one genome = two weeks</a:t>
            </a:r>
            <a:endParaRPr/>
          </a:p>
        </p:txBody>
      </p:sp>
      <p:sp>
        <p:nvSpPr>
          <p:cNvPr id="722" name="Google Shape;722;p52"/>
          <p:cNvSpPr txBox="1"/>
          <p:nvPr>
            <p:ph idx="4" type="body"/>
          </p:nvPr>
        </p:nvSpPr>
        <p:spPr>
          <a:xfrm>
            <a:off x="4645025" y="4944276"/>
            <a:ext cx="4041900" cy="11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ZA"/>
              <a:t>human annotator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ZA"/>
              <a:t>one genome = several years</a:t>
            </a:r>
            <a:endParaRPr/>
          </a:p>
        </p:txBody>
      </p:sp>
      <p:sp>
        <p:nvSpPr>
          <p:cNvPr id="723" name="Google Shape;723;p52"/>
          <p:cNvSpPr txBox="1"/>
          <p:nvPr>
            <p:ph idx="3" type="body"/>
          </p:nvPr>
        </p:nvSpPr>
        <p:spPr>
          <a:xfrm>
            <a:off x="4645025" y="1001713"/>
            <a:ext cx="40419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Manual annotation</a:t>
            </a:r>
            <a:endParaRPr/>
          </a:p>
        </p:txBody>
      </p:sp>
      <p:sp>
        <p:nvSpPr>
          <p:cNvPr id="724" name="Google Shape;724;p5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Automatic and manual annotation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3"/>
          <p:cNvSpPr txBox="1"/>
          <p:nvPr>
            <p:ph idx="1" type="body"/>
          </p:nvPr>
        </p:nvSpPr>
        <p:spPr>
          <a:xfrm>
            <a:off x="457200" y="1001713"/>
            <a:ext cx="40401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ZA"/>
              <a:t>Automatic annotation</a:t>
            </a:r>
            <a:endParaRPr/>
          </a:p>
        </p:txBody>
      </p:sp>
      <p:sp>
        <p:nvSpPr>
          <p:cNvPr id="731" name="Google Shape;731;p53"/>
          <p:cNvSpPr txBox="1"/>
          <p:nvPr>
            <p:ph idx="2" type="body"/>
          </p:nvPr>
        </p:nvSpPr>
        <p:spPr>
          <a:xfrm>
            <a:off x="457200" y="1725551"/>
            <a:ext cx="4040100" cy="44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ZA" sz="2200"/>
              <a:t>INSDC</a:t>
            </a:r>
            <a:endParaRPr sz="22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ts val="1850"/>
              <a:buChar char="–"/>
            </a:pPr>
            <a:r>
              <a:rPr lang="en-ZA" sz="1850"/>
              <a:t>cDNAs</a:t>
            </a:r>
            <a:endParaRPr sz="185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ts val="1850"/>
              <a:buChar char="–"/>
            </a:pPr>
            <a:r>
              <a:rPr lang="en-ZA" sz="1850"/>
              <a:t>ESTs</a:t>
            </a:r>
            <a:endParaRPr sz="185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ts val="1850"/>
              <a:buChar char="–"/>
            </a:pPr>
            <a:r>
              <a:rPr lang="en-ZA" sz="1850"/>
              <a:t>RNA-seq </a:t>
            </a:r>
            <a:endParaRPr sz="185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ZA" sz="2200"/>
              <a:t>Protein sequence databases</a:t>
            </a:r>
            <a:endParaRPr sz="22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ts val="1850"/>
              <a:buChar char="–"/>
            </a:pPr>
            <a:r>
              <a:rPr lang="en-ZA" sz="1850"/>
              <a:t>Swiss-Prot: manually curated</a:t>
            </a:r>
            <a:endParaRPr sz="185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ts val="1850"/>
              <a:buChar char="–"/>
            </a:pPr>
            <a:r>
              <a:rPr lang="en-ZA" sz="1850"/>
              <a:t>TrEMBL: unreviewed translations</a:t>
            </a:r>
            <a:endParaRPr sz="1850"/>
          </a:p>
        </p:txBody>
      </p:sp>
      <p:sp>
        <p:nvSpPr>
          <p:cNvPr id="732" name="Google Shape;732;p53"/>
          <p:cNvSpPr txBox="1"/>
          <p:nvPr>
            <p:ph idx="3" type="body"/>
          </p:nvPr>
        </p:nvSpPr>
        <p:spPr>
          <a:xfrm>
            <a:off x="4645025" y="1001713"/>
            <a:ext cx="40419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ZA"/>
              <a:t>Manual annotation</a:t>
            </a:r>
            <a:endParaRPr/>
          </a:p>
        </p:txBody>
      </p:sp>
      <p:sp>
        <p:nvSpPr>
          <p:cNvPr id="733" name="Google Shape;733;p53"/>
          <p:cNvSpPr txBox="1"/>
          <p:nvPr>
            <p:ph idx="4" type="body"/>
          </p:nvPr>
        </p:nvSpPr>
        <p:spPr>
          <a:xfrm>
            <a:off x="4645025" y="1725551"/>
            <a:ext cx="4041900" cy="44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ZA"/>
              <a:t>RNA-seq transcriptome data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ZA"/>
              <a:t>Illumina short read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ZA"/>
              <a:t>Oxford Nanopore long read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ZA"/>
              <a:t>PacBio long read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ZA"/>
              <a:t>Transcript structure data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ZA"/>
              <a:t>Introns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ZA"/>
              <a:t>CAGE transcription start sites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ZA"/>
              <a:t>PolyA-Seq transcription ends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ZA"/>
              <a:t>Mass Spec protein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ZA"/>
              <a:t>publications</a:t>
            </a:r>
            <a:endParaRPr/>
          </a:p>
        </p:txBody>
      </p:sp>
      <p:sp>
        <p:nvSpPr>
          <p:cNvPr id="734" name="Google Shape;734;p5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Annotation sources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Manual vs automatic</a:t>
            </a:r>
            <a:endParaRPr/>
          </a:p>
        </p:txBody>
      </p:sp>
      <p:sp>
        <p:nvSpPr>
          <p:cNvPr id="741" name="Google Shape;741;p54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Manual annotation is more comprehensive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ZA" sz="2000"/>
              <a:t>More transcripts per gene, especially non-coding transcripts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ZA" sz="2000"/>
              <a:t>More genes overall, especially non-coding genes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More biotypes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ZA" sz="2000"/>
              <a:t>e.g. polymorphic pseudogene, NMD, non-stop decay, stop codon read-through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Manual annotation can be more accurate for difficult to annotate features such as: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ZA" sz="2000"/>
              <a:t>UTRs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ZA" sz="2000"/>
              <a:t>Splice sites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ZA" sz="2000"/>
              <a:t>Single exon transcripts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ZA" sz="2000"/>
              <a:t>Exceptions, such as immunoglobulins, stop codon readthroughs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5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ZA" u="none" cap="none" strike="noStrike">
                <a:solidFill>
                  <a:srgbClr val="434343"/>
                </a:solidFill>
              </a:rPr>
              <a:t>G</a:t>
            </a:r>
            <a:r>
              <a:rPr lang="en-ZA">
                <a:solidFill>
                  <a:srgbClr val="434343"/>
                </a:solidFill>
              </a:rPr>
              <a:t>ENCODE</a:t>
            </a:r>
            <a:endParaRPr i="0" u="none" cap="none" strike="noStrike">
              <a:solidFill>
                <a:srgbClr val="434343"/>
              </a:solidFill>
            </a:endParaRPr>
          </a:p>
        </p:txBody>
      </p:sp>
      <p:sp>
        <p:nvSpPr>
          <p:cNvPr id="747" name="Google Shape;747;p55"/>
          <p:cNvSpPr txBox="1"/>
          <p:nvPr>
            <p:ph idx="1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800">
                <a:solidFill>
                  <a:schemeClr val="dk1"/>
                </a:solidFill>
              </a:rPr>
              <a:t>GENCODE == Ensembl human and mouse genes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ts val="2200"/>
              <a:buFont typeface="Calibri"/>
              <a:buNone/>
            </a:pPr>
            <a:r>
              <a:t/>
            </a:r>
            <a:endParaRPr i="0" sz="28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i="0" lang="en-ZA" sz="1800" u="none" cap="none" strike="noStrike">
                <a:solidFill>
                  <a:schemeClr val="dk1"/>
                </a:solidFill>
              </a:rPr>
              <a:t>G</a:t>
            </a:r>
            <a:r>
              <a:rPr lang="en-ZA" sz="1800"/>
              <a:t>ENCODE</a:t>
            </a:r>
            <a:r>
              <a:rPr i="0" lang="en-ZA" sz="1800" u="none" cap="none" strike="noStrike">
                <a:solidFill>
                  <a:schemeClr val="dk1"/>
                </a:solidFill>
              </a:rPr>
              <a:t> is the default gene set used by major projects</a:t>
            </a:r>
            <a:r>
              <a:rPr lang="en-ZA" sz="1800">
                <a:solidFill>
                  <a:schemeClr val="dk1"/>
                </a:solidFill>
              </a:rPr>
              <a:t> such as: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ZA" sz="1800">
                <a:solidFill>
                  <a:schemeClr val="dk1"/>
                </a:solidFill>
              </a:rPr>
              <a:t>gnomAD/ ExAC: Exome Aggregation Consortium, Genome Aggregation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ZA" sz="1800">
                <a:solidFill>
                  <a:schemeClr val="dk1"/>
                </a:solidFill>
              </a:rPr>
              <a:t>GTEx: Genotype-Tissue Expression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ZA" sz="1800">
                <a:solidFill>
                  <a:schemeClr val="dk1"/>
                </a:solidFill>
              </a:rPr>
              <a:t>Decipher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ZA" sz="1800">
                <a:solidFill>
                  <a:schemeClr val="dk1"/>
                </a:solidFill>
              </a:rPr>
              <a:t>100,000 Genomes Project, Genomics England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ZA" sz="1800">
                <a:solidFill>
                  <a:schemeClr val="dk1"/>
                </a:solidFill>
              </a:rPr>
              <a:t>ENCODE: Encyclopedia of DNA Elements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ZA" sz="1800">
                <a:solidFill>
                  <a:schemeClr val="dk1"/>
                </a:solidFill>
              </a:rPr>
              <a:t>TCGA: The Cancer Genome Atlas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ZA" sz="1800">
                <a:solidFill>
                  <a:schemeClr val="dk1"/>
                </a:solidFill>
              </a:rPr>
              <a:t>ICGC: International Cancer Genome Consortium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ZA" sz="1800">
                <a:solidFill>
                  <a:schemeClr val="dk1"/>
                </a:solidFill>
              </a:rPr>
              <a:t>Roadmap: NIH Roadmap Epigenomics Mapping Consortium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ZA" sz="1800">
                <a:solidFill>
                  <a:schemeClr val="dk1"/>
                </a:solidFill>
              </a:rPr>
              <a:t>Blueprint: Blueprint Epigenome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ZA" sz="1800">
                <a:solidFill>
                  <a:schemeClr val="dk1"/>
                </a:solidFill>
              </a:rPr>
              <a:t>1000 Genomes Project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ZA" sz="1800">
                <a:solidFill>
                  <a:schemeClr val="dk1"/>
                </a:solidFill>
              </a:rPr>
              <a:t>HCA: Human Cell Atlas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48" name="Google Shape;7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491" y="5333199"/>
            <a:ext cx="856500" cy="8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350" y="5333200"/>
            <a:ext cx="856500" cy="8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25" y="304800"/>
            <a:ext cx="203199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6"/>
          <p:cNvSpPr txBox="1"/>
          <p:nvPr/>
        </p:nvSpPr>
        <p:spPr>
          <a:xfrm>
            <a:off x="0" y="59155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AACTAAGAATTTAAGGATGGGCGTGGTGGCTCACGCCTGTAATCCCAGCACTTGGGGTGACCGAGGTGGGCGGATCACTTGAGG</a:t>
            </a:r>
            <a:endParaRPr/>
          </a:p>
        </p:txBody>
      </p:sp>
      <p:grpSp>
        <p:nvGrpSpPr>
          <p:cNvPr id="757" name="Google Shape;757;p56"/>
          <p:cNvGrpSpPr/>
          <p:nvPr/>
        </p:nvGrpSpPr>
        <p:grpSpPr>
          <a:xfrm>
            <a:off x="1395600" y="5440000"/>
            <a:ext cx="5779925" cy="400200"/>
            <a:chOff x="1395600" y="2620600"/>
            <a:chExt cx="5779925" cy="400200"/>
          </a:xfrm>
        </p:grpSpPr>
        <p:sp>
          <p:nvSpPr>
            <p:cNvPr id="758" name="Google Shape;758;p56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sp>
          <p:nvSpPr>
            <p:cNvPr id="759" name="Google Shape;759;p56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sp>
          <p:nvSpPr>
            <p:cNvPr id="760" name="Google Shape;760;p56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cxnSp>
          <p:nvCxnSpPr>
            <p:cNvPr id="761" name="Google Shape;761;p56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2" name="Google Shape;762;p56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3" name="Google Shape;763;p56"/>
            <p:cNvCxnSpPr/>
            <p:nvPr/>
          </p:nvCxnSpPr>
          <p:spPr>
            <a:xfrm flipH="1" rot="10800000">
              <a:off x="3930275" y="2643800"/>
              <a:ext cx="10098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4" name="Google Shape;764;p56"/>
            <p:cNvCxnSpPr/>
            <p:nvPr/>
          </p:nvCxnSpPr>
          <p:spPr>
            <a:xfrm rot="10800000">
              <a:off x="4940525" y="2643800"/>
              <a:ext cx="10098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65" name="Google Shape;765;p56"/>
          <p:cNvGrpSpPr/>
          <p:nvPr/>
        </p:nvGrpSpPr>
        <p:grpSpPr>
          <a:xfrm>
            <a:off x="1395600" y="4523225"/>
            <a:ext cx="5779925" cy="1020150"/>
            <a:chOff x="1395600" y="3380225"/>
            <a:chExt cx="5779925" cy="1020150"/>
          </a:xfrm>
        </p:grpSpPr>
        <p:grpSp>
          <p:nvGrpSpPr>
            <p:cNvPr id="766" name="Google Shape;766;p56"/>
            <p:cNvGrpSpPr/>
            <p:nvPr/>
          </p:nvGrpSpPr>
          <p:grpSpPr>
            <a:xfrm>
              <a:off x="1395600" y="3994375"/>
              <a:ext cx="5402625" cy="406000"/>
              <a:chOff x="1395600" y="2849200"/>
              <a:chExt cx="5402625" cy="406000"/>
            </a:xfrm>
          </p:grpSpPr>
          <p:sp>
            <p:nvSpPr>
              <p:cNvPr id="767" name="Google Shape;767;p56"/>
              <p:cNvSpPr txBox="1"/>
              <p:nvPr/>
            </p:nvSpPr>
            <p:spPr>
              <a:xfrm>
                <a:off x="5255925" y="2855000"/>
                <a:ext cx="154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ACTTGGGGTGA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768" name="Google Shape;768;p56"/>
              <p:cNvSpPr txBox="1"/>
              <p:nvPr/>
            </p:nvSpPr>
            <p:spPr>
              <a:xfrm>
                <a:off x="3206075" y="2849200"/>
                <a:ext cx="919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TCACGC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769" name="Google Shape;769;p56"/>
              <p:cNvSpPr txBox="1"/>
              <p:nvPr/>
            </p:nvSpPr>
            <p:spPr>
              <a:xfrm>
                <a:off x="1395600" y="2849200"/>
                <a:ext cx="1236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AGGATGGGC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cxnSp>
            <p:nvCxnSpPr>
              <p:cNvPr id="770" name="Google Shape;770;p56"/>
              <p:cNvCxnSpPr/>
              <p:nvPr/>
            </p:nvCxnSpPr>
            <p:spPr>
              <a:xfrm flipH="1" rot="10800000">
                <a:off x="2439350" y="28724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1" name="Google Shape;771;p56"/>
              <p:cNvCxnSpPr/>
              <p:nvPr/>
            </p:nvCxnSpPr>
            <p:spPr>
              <a:xfrm rot="10800000">
                <a:off x="2873000" y="28724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2" name="Google Shape;772;p56"/>
              <p:cNvCxnSpPr/>
              <p:nvPr/>
            </p:nvCxnSpPr>
            <p:spPr>
              <a:xfrm flipH="1" rot="10800000">
                <a:off x="3939125" y="2872400"/>
                <a:ext cx="715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3" name="Google Shape;773;p56"/>
              <p:cNvCxnSpPr/>
              <p:nvPr/>
            </p:nvCxnSpPr>
            <p:spPr>
              <a:xfrm rot="10800000">
                <a:off x="4655025" y="2872400"/>
                <a:ext cx="715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74" name="Google Shape;774;p56"/>
            <p:cNvGrpSpPr/>
            <p:nvPr/>
          </p:nvGrpSpPr>
          <p:grpSpPr>
            <a:xfrm>
              <a:off x="1395600" y="3698100"/>
              <a:ext cx="5402625" cy="406000"/>
              <a:chOff x="1395600" y="3077800"/>
              <a:chExt cx="5402625" cy="406000"/>
            </a:xfrm>
          </p:grpSpPr>
          <p:sp>
            <p:nvSpPr>
              <p:cNvPr id="775" name="Google Shape;775;p56"/>
              <p:cNvSpPr txBox="1"/>
              <p:nvPr/>
            </p:nvSpPr>
            <p:spPr>
              <a:xfrm>
                <a:off x="5255925" y="3083600"/>
                <a:ext cx="154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ACTTGGGGTGA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776" name="Google Shape;776;p56"/>
              <p:cNvSpPr txBox="1"/>
              <p:nvPr/>
            </p:nvSpPr>
            <p:spPr>
              <a:xfrm>
                <a:off x="1395600" y="3077800"/>
                <a:ext cx="1236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AGGATGGGC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cxnSp>
            <p:nvCxnSpPr>
              <p:cNvPr id="777" name="Google Shape;777;p56"/>
              <p:cNvCxnSpPr/>
              <p:nvPr/>
            </p:nvCxnSpPr>
            <p:spPr>
              <a:xfrm flipH="1" rot="10800000">
                <a:off x="2430900" y="3101000"/>
                <a:ext cx="14694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8" name="Google Shape;778;p56"/>
              <p:cNvCxnSpPr/>
              <p:nvPr/>
            </p:nvCxnSpPr>
            <p:spPr>
              <a:xfrm rot="10800000">
                <a:off x="3901125" y="3101000"/>
                <a:ext cx="14694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79" name="Google Shape;779;p56"/>
            <p:cNvGrpSpPr/>
            <p:nvPr/>
          </p:nvGrpSpPr>
          <p:grpSpPr>
            <a:xfrm>
              <a:off x="3206075" y="3380225"/>
              <a:ext cx="3969450" cy="400200"/>
              <a:chOff x="3206075" y="3306400"/>
              <a:chExt cx="3969450" cy="400200"/>
            </a:xfrm>
          </p:grpSpPr>
          <p:sp>
            <p:nvSpPr>
              <p:cNvPr id="780" name="Google Shape;780;p56"/>
              <p:cNvSpPr txBox="1"/>
              <p:nvPr/>
            </p:nvSpPr>
            <p:spPr>
              <a:xfrm>
                <a:off x="5864525" y="3306400"/>
                <a:ext cx="131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GGTGACCGA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781" name="Google Shape;781;p56"/>
              <p:cNvSpPr txBox="1"/>
              <p:nvPr/>
            </p:nvSpPr>
            <p:spPr>
              <a:xfrm>
                <a:off x="3206075" y="3306400"/>
                <a:ext cx="875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TCACGC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cxnSp>
            <p:nvCxnSpPr>
              <p:cNvPr id="782" name="Google Shape;782;p56"/>
              <p:cNvCxnSpPr/>
              <p:nvPr/>
            </p:nvCxnSpPr>
            <p:spPr>
              <a:xfrm flipH="1" rot="10800000">
                <a:off x="3939125" y="3329600"/>
                <a:ext cx="10053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3" name="Google Shape;783;p56"/>
              <p:cNvCxnSpPr/>
              <p:nvPr/>
            </p:nvCxnSpPr>
            <p:spPr>
              <a:xfrm rot="10800000">
                <a:off x="4945025" y="3329600"/>
                <a:ext cx="10053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84" name="Google Shape;784;p56"/>
          <p:cNvGrpSpPr/>
          <p:nvPr/>
        </p:nvGrpSpPr>
        <p:grpSpPr>
          <a:xfrm>
            <a:off x="1395600" y="5440000"/>
            <a:ext cx="5779925" cy="400200"/>
            <a:chOff x="1395600" y="2620600"/>
            <a:chExt cx="5779925" cy="400200"/>
          </a:xfrm>
        </p:grpSpPr>
        <p:sp>
          <p:nvSpPr>
            <p:cNvPr id="785" name="Google Shape;785;p56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786" name="Google Shape;786;p56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787" name="Google Shape;787;p56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F1C232"/>
                </a:highlight>
              </a:endParaRPr>
            </a:p>
          </p:txBody>
        </p:sp>
        <p:cxnSp>
          <p:nvCxnSpPr>
            <p:cNvPr id="788" name="Google Shape;788;p56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9" name="Google Shape;789;p56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0" name="Google Shape;790;p56"/>
            <p:cNvCxnSpPr/>
            <p:nvPr/>
          </p:nvCxnSpPr>
          <p:spPr>
            <a:xfrm flipH="1" rot="10800000">
              <a:off x="39464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1" name="Google Shape;791;p56"/>
            <p:cNvCxnSpPr/>
            <p:nvPr/>
          </p:nvCxnSpPr>
          <p:spPr>
            <a:xfrm rot="10800000">
              <a:off x="49486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2" name="Google Shape;792;p56"/>
          <p:cNvGrpSpPr/>
          <p:nvPr/>
        </p:nvGrpSpPr>
        <p:grpSpPr>
          <a:xfrm>
            <a:off x="0" y="3606875"/>
            <a:ext cx="5943625" cy="759575"/>
            <a:chOff x="0" y="3454475"/>
            <a:chExt cx="5943625" cy="759575"/>
          </a:xfrm>
        </p:grpSpPr>
        <p:sp>
          <p:nvSpPr>
            <p:cNvPr id="793" name="Google Shape;793;p56"/>
            <p:cNvSpPr/>
            <p:nvPr/>
          </p:nvSpPr>
          <p:spPr>
            <a:xfrm>
              <a:off x="2431900" y="3543275"/>
              <a:ext cx="846300" cy="311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6"/>
            <p:cNvSpPr/>
            <p:nvPr/>
          </p:nvSpPr>
          <p:spPr>
            <a:xfrm>
              <a:off x="3926725" y="3454475"/>
              <a:ext cx="2016900" cy="400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6"/>
            <p:cNvSpPr/>
            <p:nvPr/>
          </p:nvSpPr>
          <p:spPr>
            <a:xfrm>
              <a:off x="2431900" y="3988325"/>
              <a:ext cx="2918400" cy="90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6"/>
            <p:cNvSpPr/>
            <p:nvPr/>
          </p:nvSpPr>
          <p:spPr>
            <a:xfrm>
              <a:off x="3926725" y="4131800"/>
              <a:ext cx="1423500" cy="41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6"/>
            <p:cNvSpPr txBox="1"/>
            <p:nvPr/>
          </p:nvSpPr>
          <p:spPr>
            <a:xfrm>
              <a:off x="0" y="3598450"/>
              <a:ext cx="1527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Helvetica Neue"/>
                  <a:ea typeface="Helvetica Neue"/>
                  <a:cs typeface="Helvetica Neue"/>
                  <a:sym typeface="Helvetica Neue"/>
                </a:rPr>
                <a:t>Intron-spanning reads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98" name="Google Shape;798;p56"/>
          <p:cNvGrpSpPr/>
          <p:nvPr/>
        </p:nvGrpSpPr>
        <p:grpSpPr>
          <a:xfrm>
            <a:off x="9725" y="3049900"/>
            <a:ext cx="7417025" cy="401550"/>
            <a:chOff x="9725" y="2897500"/>
            <a:chExt cx="7417025" cy="401550"/>
          </a:xfrm>
        </p:grpSpPr>
        <p:sp>
          <p:nvSpPr>
            <p:cNvPr id="799" name="Google Shape;799;p56"/>
            <p:cNvSpPr/>
            <p:nvPr/>
          </p:nvSpPr>
          <p:spPr>
            <a:xfrm>
              <a:off x="1395600" y="2897500"/>
              <a:ext cx="6031150" cy="400204"/>
            </a:xfrm>
            <a:custGeom>
              <a:rect b="b" l="l" r="r" t="t"/>
              <a:pathLst>
                <a:path extrusionOk="0" h="29961" w="241246">
                  <a:moveTo>
                    <a:pt x="0" y="29961"/>
                  </a:moveTo>
                  <a:cubicBezTo>
                    <a:pt x="1838" y="20769"/>
                    <a:pt x="377" y="9355"/>
                    <a:pt x="7004" y="2724"/>
                  </a:cubicBezTo>
                  <a:cubicBezTo>
                    <a:pt x="8407" y="1321"/>
                    <a:pt x="10916" y="4372"/>
                    <a:pt x="12841" y="3891"/>
                  </a:cubicBezTo>
                  <a:cubicBezTo>
                    <a:pt x="17785" y="2655"/>
                    <a:pt x="22531" y="0"/>
                    <a:pt x="27627" y="0"/>
                  </a:cubicBezTo>
                  <a:cubicBezTo>
                    <a:pt x="29832" y="0"/>
                    <a:pt x="30206" y="3697"/>
                    <a:pt x="30740" y="5836"/>
                  </a:cubicBezTo>
                  <a:cubicBezTo>
                    <a:pt x="31521" y="8962"/>
                    <a:pt x="36184" y="10103"/>
                    <a:pt x="36965" y="13229"/>
                  </a:cubicBezTo>
                  <a:cubicBezTo>
                    <a:pt x="38143" y="17946"/>
                    <a:pt x="35862" y="24188"/>
                    <a:pt x="39300" y="27626"/>
                  </a:cubicBezTo>
                  <a:cubicBezTo>
                    <a:pt x="42339" y="30665"/>
                    <a:pt x="47843" y="28794"/>
                    <a:pt x="52141" y="28794"/>
                  </a:cubicBezTo>
                  <a:cubicBezTo>
                    <a:pt x="57849" y="28794"/>
                    <a:pt x="63723" y="30567"/>
                    <a:pt x="69261" y="29183"/>
                  </a:cubicBezTo>
                  <a:cubicBezTo>
                    <a:pt x="75579" y="27604"/>
                    <a:pt x="77461" y="18787"/>
                    <a:pt x="82880" y="15175"/>
                  </a:cubicBezTo>
                  <a:cubicBezTo>
                    <a:pt x="84826" y="13878"/>
                    <a:pt x="87616" y="15353"/>
                    <a:pt x="89884" y="14786"/>
                  </a:cubicBezTo>
                  <a:cubicBezTo>
                    <a:pt x="95759" y="13317"/>
                    <a:pt x="97238" y="25769"/>
                    <a:pt x="103113" y="27237"/>
                  </a:cubicBezTo>
                  <a:cubicBezTo>
                    <a:pt x="118851" y="31169"/>
                    <a:pt x="136015" y="29615"/>
                    <a:pt x="151752" y="25681"/>
                  </a:cubicBezTo>
                  <a:cubicBezTo>
                    <a:pt x="155329" y="24787"/>
                    <a:pt x="156735" y="19571"/>
                    <a:pt x="160312" y="18677"/>
                  </a:cubicBezTo>
                  <a:cubicBezTo>
                    <a:pt x="162510" y="18128"/>
                    <a:pt x="164706" y="20677"/>
                    <a:pt x="166927" y="20233"/>
                  </a:cubicBezTo>
                  <a:cubicBezTo>
                    <a:pt x="176644" y="18290"/>
                    <a:pt x="186409" y="16228"/>
                    <a:pt x="195721" y="12840"/>
                  </a:cubicBezTo>
                  <a:cubicBezTo>
                    <a:pt x="199881" y="11327"/>
                    <a:pt x="202710" y="4762"/>
                    <a:pt x="207005" y="5836"/>
                  </a:cubicBezTo>
                  <a:cubicBezTo>
                    <a:pt x="209833" y="6543"/>
                    <a:pt x="212781" y="8081"/>
                    <a:pt x="214398" y="10506"/>
                  </a:cubicBezTo>
                  <a:cubicBezTo>
                    <a:pt x="216969" y="14362"/>
                    <a:pt x="214822" y="21164"/>
                    <a:pt x="218678" y="23735"/>
                  </a:cubicBezTo>
                  <a:cubicBezTo>
                    <a:pt x="221917" y="25895"/>
                    <a:pt x="226458" y="24124"/>
                    <a:pt x="230351" y="24124"/>
                  </a:cubicBezTo>
                  <a:cubicBezTo>
                    <a:pt x="234040" y="24124"/>
                    <a:pt x="237557" y="26070"/>
                    <a:pt x="241246" y="26070"/>
                  </a:cubicBezTo>
                </a:path>
              </a:pathLst>
            </a:custGeom>
            <a:noFill/>
            <a:ln cap="flat" cmpd="sng" w="9525">
              <a:solidFill>
                <a:srgbClr val="3366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00" name="Google Shape;800;p56"/>
            <p:cNvSpPr txBox="1"/>
            <p:nvPr/>
          </p:nvSpPr>
          <p:spPr>
            <a:xfrm>
              <a:off x="9725" y="2898850"/>
              <a:ext cx="149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Helvetica Neue"/>
                  <a:ea typeface="Helvetica Neue"/>
                  <a:cs typeface="Helvetica Neue"/>
                  <a:sym typeface="Helvetica Neue"/>
                </a:rPr>
                <a:t>RNA-seq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01" name="Google Shape;801;p56"/>
          <p:cNvGrpSpPr/>
          <p:nvPr/>
        </p:nvGrpSpPr>
        <p:grpSpPr>
          <a:xfrm>
            <a:off x="9725" y="2302800"/>
            <a:ext cx="7523700" cy="639025"/>
            <a:chOff x="9725" y="2150400"/>
            <a:chExt cx="7523700" cy="639025"/>
          </a:xfrm>
        </p:grpSpPr>
        <p:sp>
          <p:nvSpPr>
            <p:cNvPr id="802" name="Google Shape;802;p56"/>
            <p:cNvSpPr txBox="1"/>
            <p:nvPr/>
          </p:nvSpPr>
          <p:spPr>
            <a:xfrm>
              <a:off x="1395600" y="2173825"/>
              <a:ext cx="131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FE2F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 G G A T G G G C</a:t>
              </a:r>
              <a:endParaRPr sz="700">
                <a:solidFill>
                  <a:schemeClr val="dk1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FE2F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 G G A T G G G C</a:t>
              </a:r>
              <a:endParaRPr sz="700">
                <a:solidFill>
                  <a:schemeClr val="dk1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FE2F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 G G A T G G G C</a:t>
              </a:r>
              <a:endParaRPr sz="700">
                <a:solidFill>
                  <a:schemeClr val="dk1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FE2F3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 G G A T G G G C</a:t>
              </a:r>
              <a:endParaRPr sz="700">
                <a:solidFill>
                  <a:schemeClr val="dk1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03" name="Google Shape;803;p56"/>
            <p:cNvSpPr txBox="1"/>
            <p:nvPr/>
          </p:nvSpPr>
          <p:spPr>
            <a:xfrm>
              <a:off x="3258638" y="2150400"/>
              <a:ext cx="91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 C A C G C</a:t>
              </a:r>
              <a:endParaRPr sz="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 C A C G C</a:t>
              </a:r>
              <a:endParaRPr sz="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 C A C G C</a:t>
              </a:r>
              <a:endParaRPr sz="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 C A C G C</a:t>
              </a:r>
              <a:endParaRPr sz="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04" name="Google Shape;804;p56"/>
            <p:cNvSpPr txBox="1"/>
            <p:nvPr/>
          </p:nvSpPr>
          <p:spPr>
            <a:xfrm>
              <a:off x="5369225" y="2163925"/>
              <a:ext cx="2164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 </a:t>
              </a:r>
              <a:r>
                <a:rPr lang="en-ZA" sz="700">
                  <a:solidFill>
                    <a:schemeClr val="dk1"/>
                  </a:solidFill>
                  <a:highlight>
                    <a:schemeClr val="lt1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 T G G G G T G A C G A</a:t>
              </a:r>
              <a:endParaRPr sz="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 </a:t>
              </a:r>
              <a:r>
                <a:rPr lang="en-ZA" sz="700">
                  <a:solidFill>
                    <a:schemeClr val="dk1"/>
                  </a:solidFill>
                  <a:highlight>
                    <a:schemeClr val="lt1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</a:t>
              </a: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 T G G G G T G A C G A</a:t>
              </a:r>
              <a:endParaRPr sz="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 </a:t>
              </a:r>
              <a:r>
                <a:rPr lang="en-ZA" sz="700">
                  <a:solidFill>
                    <a:schemeClr val="dk1"/>
                  </a:solidFill>
                  <a:highlight>
                    <a:schemeClr val="lt1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</a:t>
              </a: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 T G G G G T G A C G A</a:t>
              </a:r>
              <a:endParaRPr sz="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 </a:t>
              </a:r>
              <a:r>
                <a:rPr lang="en-ZA" sz="700">
                  <a:solidFill>
                    <a:schemeClr val="dk1"/>
                  </a:solidFill>
                  <a:highlight>
                    <a:schemeClr val="lt1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T T </a:t>
              </a:r>
              <a:r>
                <a:rPr lang="en-ZA" sz="700">
                  <a:solidFill>
                    <a:schemeClr val="dk1"/>
                  </a:solidFill>
                  <a:highlight>
                    <a:schemeClr val="lt1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ZA" sz="700">
                  <a:solidFill>
                    <a:schemeClr val="dk1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G G G T G A C G A</a:t>
              </a:r>
              <a:endParaRPr sz="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805" name="Google Shape;805;p56"/>
            <p:cNvSpPr txBox="1"/>
            <p:nvPr/>
          </p:nvSpPr>
          <p:spPr>
            <a:xfrm>
              <a:off x="9725" y="2173825"/>
              <a:ext cx="149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Helvetica Neue"/>
                  <a:ea typeface="Helvetica Neue"/>
                  <a:cs typeface="Helvetica Neue"/>
                  <a:sym typeface="Helvetica Neue"/>
                </a:rPr>
                <a:t>PhyloCSF conservation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06" name="Google Shape;806;p56"/>
          <p:cNvGrpSpPr/>
          <p:nvPr/>
        </p:nvGrpSpPr>
        <p:grpSpPr>
          <a:xfrm>
            <a:off x="-9725" y="1241200"/>
            <a:ext cx="7185250" cy="736925"/>
            <a:chOff x="-9725" y="1241200"/>
            <a:chExt cx="7185250" cy="736925"/>
          </a:xfrm>
        </p:grpSpPr>
        <p:grpSp>
          <p:nvGrpSpPr>
            <p:cNvPr id="807" name="Google Shape;807;p56"/>
            <p:cNvGrpSpPr/>
            <p:nvPr/>
          </p:nvGrpSpPr>
          <p:grpSpPr>
            <a:xfrm>
              <a:off x="1395600" y="1544325"/>
              <a:ext cx="5779925" cy="400200"/>
              <a:chOff x="1395600" y="2620600"/>
              <a:chExt cx="5779925" cy="400200"/>
            </a:xfrm>
          </p:grpSpPr>
          <p:sp>
            <p:nvSpPr>
              <p:cNvPr id="808" name="Google Shape;808;p56"/>
              <p:cNvSpPr txBox="1"/>
              <p:nvPr/>
            </p:nvSpPr>
            <p:spPr>
              <a:xfrm>
                <a:off x="5864525" y="2620600"/>
                <a:ext cx="131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9900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-G--*-</a:t>
                </a:r>
                <a:endParaRPr>
                  <a:solidFill>
                    <a:srgbClr val="FFFFFF"/>
                  </a:solidFill>
                  <a:highlight>
                    <a:srgbClr val="9900FF"/>
                  </a:highlight>
                </a:endParaRPr>
              </a:p>
            </p:txBody>
          </p:sp>
          <p:sp>
            <p:nvSpPr>
              <p:cNvPr id="809" name="Google Shape;809;p56"/>
              <p:cNvSpPr txBox="1"/>
              <p:nvPr/>
            </p:nvSpPr>
            <p:spPr>
              <a:xfrm>
                <a:off x="3206075" y="2620600"/>
                <a:ext cx="826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9900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-S--R-</a:t>
                </a:r>
                <a:endParaRPr>
                  <a:solidFill>
                    <a:srgbClr val="FFFFFF"/>
                  </a:solidFill>
                  <a:highlight>
                    <a:srgbClr val="9900FF"/>
                  </a:highlight>
                </a:endParaRPr>
              </a:p>
            </p:txBody>
          </p:sp>
          <p:sp>
            <p:nvSpPr>
              <p:cNvPr id="810" name="Google Shape;810;p56"/>
              <p:cNvSpPr txBox="1"/>
              <p:nvPr/>
            </p:nvSpPr>
            <p:spPr>
              <a:xfrm>
                <a:off x="1395600" y="2620600"/>
                <a:ext cx="1236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chemeClr val="dk1"/>
                    </a:solidFill>
                    <a:highlight>
                      <a:srgbClr val="FFFF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ZA">
                    <a:solidFill>
                      <a:srgbClr val="FFFFFF"/>
                    </a:solidFill>
                    <a:highlight>
                      <a:srgbClr val="9900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-M--G-</a:t>
                </a:r>
                <a:endParaRPr>
                  <a:solidFill>
                    <a:srgbClr val="FFFFFF"/>
                  </a:solidFill>
                  <a:highlight>
                    <a:srgbClr val="9900FF"/>
                  </a:highlight>
                </a:endParaRPr>
              </a:p>
            </p:txBody>
          </p:sp>
          <p:cxnSp>
            <p:nvCxnSpPr>
              <p:cNvPr id="811" name="Google Shape;811;p56"/>
              <p:cNvCxnSpPr/>
              <p:nvPr/>
            </p:nvCxnSpPr>
            <p:spPr>
              <a:xfrm flipH="1" rot="10800000">
                <a:off x="2439350" y="26438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2" name="Google Shape;812;p56"/>
              <p:cNvCxnSpPr/>
              <p:nvPr/>
            </p:nvCxnSpPr>
            <p:spPr>
              <a:xfrm rot="10800000">
                <a:off x="2873000" y="26438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3" name="Google Shape;813;p56"/>
              <p:cNvCxnSpPr/>
              <p:nvPr/>
            </p:nvCxnSpPr>
            <p:spPr>
              <a:xfrm flipH="1" rot="10800000">
                <a:off x="3934275" y="2643800"/>
                <a:ext cx="10077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4" name="Google Shape;814;p56"/>
              <p:cNvCxnSpPr/>
              <p:nvPr/>
            </p:nvCxnSpPr>
            <p:spPr>
              <a:xfrm rot="10800000">
                <a:off x="4942625" y="2643800"/>
                <a:ext cx="10077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815" name="Google Shape;815;p56"/>
            <p:cNvSpPr txBox="1"/>
            <p:nvPr/>
          </p:nvSpPr>
          <p:spPr>
            <a:xfrm>
              <a:off x="0" y="1577925"/>
              <a:ext cx="17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Helvetica Neue"/>
                  <a:ea typeface="Helvetica Neue"/>
                  <a:cs typeface="Helvetica Neue"/>
                  <a:sym typeface="Helvetica Neue"/>
                </a:rPr>
                <a:t>Uniprot canonical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6" name="Google Shape;816;p56"/>
            <p:cNvSpPr txBox="1"/>
            <p:nvPr/>
          </p:nvSpPr>
          <p:spPr>
            <a:xfrm>
              <a:off x="5864525" y="12412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lt1"/>
                  </a:solidFill>
                  <a:highlight>
                    <a:srgbClr val="4A86E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</a:t>
              </a:r>
              <a:endParaRPr>
                <a:solidFill>
                  <a:schemeClr val="lt1"/>
                </a:solidFill>
                <a:highlight>
                  <a:srgbClr val="4A86E8"/>
                </a:highlight>
              </a:endParaRPr>
            </a:p>
          </p:txBody>
        </p:sp>
        <p:sp>
          <p:nvSpPr>
            <p:cNvPr id="817" name="Google Shape;817;p56"/>
            <p:cNvSpPr txBox="1"/>
            <p:nvPr/>
          </p:nvSpPr>
          <p:spPr>
            <a:xfrm>
              <a:off x="3206075" y="12412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lt1"/>
                  </a:solidFill>
                  <a:highlight>
                    <a:srgbClr val="4A86E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solidFill>
                  <a:schemeClr val="lt1"/>
                </a:solidFill>
                <a:highlight>
                  <a:srgbClr val="4A86E8"/>
                </a:highlight>
              </a:endParaRPr>
            </a:p>
          </p:txBody>
        </p:sp>
        <p:sp>
          <p:nvSpPr>
            <p:cNvPr id="818" name="Google Shape;818;p56"/>
            <p:cNvSpPr txBox="1"/>
            <p:nvPr/>
          </p:nvSpPr>
          <p:spPr>
            <a:xfrm>
              <a:off x="1395600" y="12412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lt1"/>
                  </a:solidFill>
                  <a:highlight>
                    <a:srgbClr val="4A86E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solidFill>
                  <a:schemeClr val="lt1"/>
                </a:solidFill>
                <a:highlight>
                  <a:srgbClr val="4A86E8"/>
                </a:highlight>
              </a:endParaRPr>
            </a:p>
          </p:txBody>
        </p:sp>
        <p:cxnSp>
          <p:nvCxnSpPr>
            <p:cNvPr id="819" name="Google Shape;819;p56"/>
            <p:cNvCxnSpPr/>
            <p:nvPr/>
          </p:nvCxnSpPr>
          <p:spPr>
            <a:xfrm flipH="1" rot="10800000">
              <a:off x="2439350" y="12644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0" name="Google Shape;820;p56"/>
            <p:cNvCxnSpPr/>
            <p:nvPr/>
          </p:nvCxnSpPr>
          <p:spPr>
            <a:xfrm rot="10800000">
              <a:off x="2873000" y="12644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1" name="Google Shape;821;p56"/>
            <p:cNvCxnSpPr/>
            <p:nvPr/>
          </p:nvCxnSpPr>
          <p:spPr>
            <a:xfrm flipH="1" rot="10800000">
              <a:off x="3946425" y="12644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2" name="Google Shape;822;p56"/>
            <p:cNvCxnSpPr/>
            <p:nvPr/>
          </p:nvCxnSpPr>
          <p:spPr>
            <a:xfrm rot="10800000">
              <a:off x="4948625" y="12644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23" name="Google Shape;823;p56"/>
            <p:cNvSpPr txBox="1"/>
            <p:nvPr/>
          </p:nvSpPr>
          <p:spPr>
            <a:xfrm>
              <a:off x="-9725" y="1245150"/>
              <a:ext cx="146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Helvetica Neue"/>
                  <a:ea typeface="Helvetica Neue"/>
                  <a:cs typeface="Helvetica Neue"/>
                  <a:sym typeface="Helvetica Neue"/>
                </a:rPr>
                <a:t>APPRIS P1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24" name="Google Shape;824;p56"/>
          <p:cNvGrpSpPr/>
          <p:nvPr/>
        </p:nvGrpSpPr>
        <p:grpSpPr>
          <a:xfrm>
            <a:off x="0" y="1815825"/>
            <a:ext cx="7052425" cy="615600"/>
            <a:chOff x="0" y="1815825"/>
            <a:chExt cx="7052425" cy="615600"/>
          </a:xfrm>
        </p:grpSpPr>
        <p:sp>
          <p:nvSpPr>
            <p:cNvPr id="825" name="Google Shape;825;p56"/>
            <p:cNvSpPr txBox="1"/>
            <p:nvPr/>
          </p:nvSpPr>
          <p:spPr>
            <a:xfrm>
              <a:off x="6449425" y="1923525"/>
              <a:ext cx="60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C/A</a:t>
              </a:r>
              <a:endParaRPr>
                <a:solidFill>
                  <a:schemeClr val="dk1"/>
                </a:solidFill>
                <a:highlight>
                  <a:srgbClr val="F1C232"/>
                </a:highlight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6" name="Google Shape;826;p56"/>
            <p:cNvSpPr txBox="1"/>
            <p:nvPr/>
          </p:nvSpPr>
          <p:spPr>
            <a:xfrm>
              <a:off x="0" y="1815825"/>
              <a:ext cx="1313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Helvetica Neue"/>
                  <a:ea typeface="Helvetica Neue"/>
                  <a:cs typeface="Helvetica Neue"/>
                  <a:sym typeface="Helvetica Neue"/>
                </a:rPr>
                <a:t>Clinical variants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7" name="Google Shape;827;p56"/>
            <p:cNvSpPr txBox="1"/>
            <p:nvPr/>
          </p:nvSpPr>
          <p:spPr>
            <a:xfrm>
              <a:off x="3255500" y="1923525"/>
              <a:ext cx="60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F00F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T/-</a:t>
              </a:r>
              <a:endParaRPr>
                <a:solidFill>
                  <a:schemeClr val="dk1"/>
                </a:solidFill>
                <a:highlight>
                  <a:srgbClr val="FF00FF"/>
                </a:highlight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28" name="Google Shape;828;p5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Canonical transcript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57"/>
          <p:cNvGrpSpPr/>
          <p:nvPr/>
        </p:nvGrpSpPr>
        <p:grpSpPr>
          <a:xfrm>
            <a:off x="0" y="1134600"/>
            <a:ext cx="7496825" cy="1012175"/>
            <a:chOff x="0" y="2277600"/>
            <a:chExt cx="7496825" cy="1012175"/>
          </a:xfrm>
        </p:grpSpPr>
        <p:sp>
          <p:nvSpPr>
            <p:cNvPr id="835" name="Google Shape;835;p57"/>
            <p:cNvSpPr txBox="1"/>
            <p:nvPr/>
          </p:nvSpPr>
          <p:spPr>
            <a:xfrm>
              <a:off x="5864525" y="2889575"/>
              <a:ext cx="163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45818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GGGTGACGAGGTG</a:t>
              </a:r>
              <a:endParaRPr>
                <a:solidFill>
                  <a:srgbClr val="FFFFFF"/>
                </a:solidFill>
                <a:highlight>
                  <a:srgbClr val="45818E"/>
                </a:highlight>
              </a:endParaRPr>
            </a:p>
          </p:txBody>
        </p:sp>
        <p:sp>
          <p:nvSpPr>
            <p:cNvPr id="836" name="Google Shape;836;p57"/>
            <p:cNvSpPr txBox="1"/>
            <p:nvPr/>
          </p:nvSpPr>
          <p:spPr>
            <a:xfrm>
              <a:off x="3206075" y="2889575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45818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solidFill>
                  <a:srgbClr val="FFFFFF"/>
                </a:solidFill>
                <a:highlight>
                  <a:srgbClr val="45818E"/>
                </a:highlight>
              </a:endParaRPr>
            </a:p>
          </p:txBody>
        </p:sp>
        <p:sp>
          <p:nvSpPr>
            <p:cNvPr id="837" name="Google Shape;837;p57"/>
            <p:cNvSpPr txBox="1"/>
            <p:nvPr/>
          </p:nvSpPr>
          <p:spPr>
            <a:xfrm>
              <a:off x="1395600" y="2889575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45818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solidFill>
                  <a:srgbClr val="FFFFFF"/>
                </a:solidFill>
                <a:highlight>
                  <a:srgbClr val="45818E"/>
                </a:highlight>
              </a:endParaRPr>
            </a:p>
          </p:txBody>
        </p:sp>
        <p:cxnSp>
          <p:nvCxnSpPr>
            <p:cNvPr id="838" name="Google Shape;838;p57"/>
            <p:cNvCxnSpPr/>
            <p:nvPr/>
          </p:nvCxnSpPr>
          <p:spPr>
            <a:xfrm flipH="1" rot="10800000">
              <a:off x="2439350" y="2912775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45818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Google Shape;839;p57"/>
            <p:cNvCxnSpPr/>
            <p:nvPr/>
          </p:nvCxnSpPr>
          <p:spPr>
            <a:xfrm rot="10800000">
              <a:off x="2873000" y="2912775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45818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0" name="Google Shape;840;p57"/>
            <p:cNvCxnSpPr/>
            <p:nvPr/>
          </p:nvCxnSpPr>
          <p:spPr>
            <a:xfrm flipH="1" rot="10800000">
              <a:off x="3930275" y="2912775"/>
              <a:ext cx="1009800" cy="183300"/>
            </a:xfrm>
            <a:prstGeom prst="straightConnector1">
              <a:avLst/>
            </a:prstGeom>
            <a:noFill/>
            <a:ln cap="flat" cmpd="sng" w="19050">
              <a:solidFill>
                <a:srgbClr val="45818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1" name="Google Shape;841;p57"/>
            <p:cNvCxnSpPr/>
            <p:nvPr/>
          </p:nvCxnSpPr>
          <p:spPr>
            <a:xfrm rot="10800000">
              <a:off x="4940525" y="2912775"/>
              <a:ext cx="1009800" cy="183300"/>
            </a:xfrm>
            <a:prstGeom prst="straightConnector1">
              <a:avLst/>
            </a:prstGeom>
            <a:noFill/>
            <a:ln cap="flat" cmpd="sng" w="19050">
              <a:solidFill>
                <a:srgbClr val="45818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2" name="Google Shape;842;p57"/>
            <p:cNvSpPr txBox="1"/>
            <p:nvPr/>
          </p:nvSpPr>
          <p:spPr>
            <a:xfrm>
              <a:off x="5255925" y="2592750"/>
              <a:ext cx="154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45818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ACTTGGGGTGA</a:t>
              </a:r>
              <a:endParaRPr>
                <a:solidFill>
                  <a:srgbClr val="FFFFFF"/>
                </a:solidFill>
                <a:highlight>
                  <a:srgbClr val="45818E"/>
                </a:highlight>
              </a:endParaRPr>
            </a:p>
          </p:txBody>
        </p:sp>
        <p:sp>
          <p:nvSpPr>
            <p:cNvPr id="843" name="Google Shape;843;p57"/>
            <p:cNvSpPr txBox="1"/>
            <p:nvPr/>
          </p:nvSpPr>
          <p:spPr>
            <a:xfrm>
              <a:off x="3206075" y="2586950"/>
              <a:ext cx="919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45818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solidFill>
                  <a:srgbClr val="FFFFFF"/>
                </a:solidFill>
                <a:highlight>
                  <a:srgbClr val="45818E"/>
                </a:highlight>
              </a:endParaRPr>
            </a:p>
          </p:txBody>
        </p:sp>
        <p:sp>
          <p:nvSpPr>
            <p:cNvPr id="844" name="Google Shape;844;p57"/>
            <p:cNvSpPr txBox="1"/>
            <p:nvPr/>
          </p:nvSpPr>
          <p:spPr>
            <a:xfrm>
              <a:off x="1395600" y="258695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ZA">
                  <a:solidFill>
                    <a:srgbClr val="FFFFFF"/>
                  </a:solidFill>
                  <a:highlight>
                    <a:srgbClr val="45818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ATGGGC</a:t>
              </a:r>
              <a:endParaRPr>
                <a:solidFill>
                  <a:srgbClr val="FFFFFF"/>
                </a:solidFill>
                <a:highlight>
                  <a:srgbClr val="45818E"/>
                </a:highlight>
              </a:endParaRPr>
            </a:p>
          </p:txBody>
        </p:sp>
        <p:cxnSp>
          <p:nvCxnSpPr>
            <p:cNvPr id="845" name="Google Shape;845;p57"/>
            <p:cNvCxnSpPr/>
            <p:nvPr/>
          </p:nvCxnSpPr>
          <p:spPr>
            <a:xfrm flipH="1" rot="10800000">
              <a:off x="2439350" y="261015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45818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6" name="Google Shape;846;p57"/>
            <p:cNvCxnSpPr/>
            <p:nvPr/>
          </p:nvCxnSpPr>
          <p:spPr>
            <a:xfrm rot="10800000">
              <a:off x="2873000" y="261015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45818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7" name="Google Shape;847;p57"/>
            <p:cNvCxnSpPr/>
            <p:nvPr/>
          </p:nvCxnSpPr>
          <p:spPr>
            <a:xfrm flipH="1" rot="10800000">
              <a:off x="3939125" y="2610150"/>
              <a:ext cx="715500" cy="183300"/>
            </a:xfrm>
            <a:prstGeom prst="straightConnector1">
              <a:avLst/>
            </a:prstGeom>
            <a:noFill/>
            <a:ln cap="flat" cmpd="sng" w="19050">
              <a:solidFill>
                <a:srgbClr val="45818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8" name="Google Shape;848;p57"/>
            <p:cNvCxnSpPr/>
            <p:nvPr/>
          </p:nvCxnSpPr>
          <p:spPr>
            <a:xfrm rot="10800000">
              <a:off x="4655025" y="2610150"/>
              <a:ext cx="715500" cy="183300"/>
            </a:xfrm>
            <a:prstGeom prst="straightConnector1">
              <a:avLst/>
            </a:prstGeom>
            <a:noFill/>
            <a:ln cap="flat" cmpd="sng" w="19050">
              <a:solidFill>
                <a:srgbClr val="45818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9" name="Google Shape;849;p57"/>
            <p:cNvSpPr txBox="1"/>
            <p:nvPr/>
          </p:nvSpPr>
          <p:spPr>
            <a:xfrm>
              <a:off x="5864525" y="2277600"/>
              <a:ext cx="163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45818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GGTGACCGAGGTG</a:t>
              </a:r>
              <a:endParaRPr>
                <a:solidFill>
                  <a:srgbClr val="FFFFFF"/>
                </a:solidFill>
                <a:highlight>
                  <a:srgbClr val="45818E"/>
                </a:highlight>
              </a:endParaRPr>
            </a:p>
          </p:txBody>
        </p:sp>
        <p:sp>
          <p:nvSpPr>
            <p:cNvPr id="850" name="Google Shape;850;p57"/>
            <p:cNvSpPr txBox="1"/>
            <p:nvPr/>
          </p:nvSpPr>
          <p:spPr>
            <a:xfrm>
              <a:off x="3206075" y="2277600"/>
              <a:ext cx="87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45818E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solidFill>
                  <a:srgbClr val="FFFFFF"/>
                </a:solidFill>
                <a:highlight>
                  <a:srgbClr val="45818E"/>
                </a:highlight>
              </a:endParaRPr>
            </a:p>
          </p:txBody>
        </p:sp>
        <p:cxnSp>
          <p:nvCxnSpPr>
            <p:cNvPr id="851" name="Google Shape;851;p57"/>
            <p:cNvCxnSpPr/>
            <p:nvPr/>
          </p:nvCxnSpPr>
          <p:spPr>
            <a:xfrm flipH="1" rot="10800000">
              <a:off x="3939125" y="2300800"/>
              <a:ext cx="1005300" cy="183300"/>
            </a:xfrm>
            <a:prstGeom prst="straightConnector1">
              <a:avLst/>
            </a:prstGeom>
            <a:noFill/>
            <a:ln cap="flat" cmpd="sng" w="19050">
              <a:solidFill>
                <a:srgbClr val="45818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2" name="Google Shape;852;p57"/>
            <p:cNvCxnSpPr/>
            <p:nvPr/>
          </p:nvCxnSpPr>
          <p:spPr>
            <a:xfrm rot="10800000">
              <a:off x="4945025" y="2300800"/>
              <a:ext cx="1005300" cy="183300"/>
            </a:xfrm>
            <a:prstGeom prst="straightConnector1">
              <a:avLst/>
            </a:prstGeom>
            <a:noFill/>
            <a:ln cap="flat" cmpd="sng" w="19050">
              <a:solidFill>
                <a:srgbClr val="45818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3" name="Google Shape;853;p57"/>
            <p:cNvSpPr txBox="1"/>
            <p:nvPr/>
          </p:nvSpPr>
          <p:spPr>
            <a:xfrm>
              <a:off x="0" y="2559750"/>
              <a:ext cx="110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Lato"/>
                  <a:ea typeface="Lato"/>
                  <a:cs typeface="Lato"/>
                  <a:sym typeface="Lato"/>
                </a:rPr>
                <a:t>RefSeq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4" name="Google Shape;854;p57"/>
            <p:cNvSpPr/>
            <p:nvPr/>
          </p:nvSpPr>
          <p:spPr>
            <a:xfrm>
              <a:off x="1109100" y="2351050"/>
              <a:ext cx="366900" cy="891000"/>
            </a:xfrm>
            <a:prstGeom prst="leftBrace">
              <a:avLst>
                <a:gd fmla="val 50000" name="adj1"/>
                <a:gd fmla="val 49824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57"/>
          <p:cNvSpPr txBox="1"/>
          <p:nvPr/>
        </p:nvSpPr>
        <p:spPr>
          <a:xfrm>
            <a:off x="0" y="40105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AACTAAGAATTTAAGGATGGGCGTGGTGGCTCACGCCTGTAATCCCAGCACTTGGGGTGACCGAGGTGGGCGGATCACTTGAGG</a:t>
            </a:r>
            <a:endParaRPr/>
          </a:p>
        </p:txBody>
      </p:sp>
      <p:grpSp>
        <p:nvGrpSpPr>
          <p:cNvPr id="856" name="Google Shape;856;p57"/>
          <p:cNvGrpSpPr/>
          <p:nvPr/>
        </p:nvGrpSpPr>
        <p:grpSpPr>
          <a:xfrm>
            <a:off x="1395600" y="3535000"/>
            <a:ext cx="5779925" cy="400200"/>
            <a:chOff x="1395600" y="2620600"/>
            <a:chExt cx="5779925" cy="400200"/>
          </a:xfrm>
        </p:grpSpPr>
        <p:sp>
          <p:nvSpPr>
            <p:cNvPr id="857" name="Google Shape;857;p57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sp>
          <p:nvSpPr>
            <p:cNvPr id="858" name="Google Shape;858;p57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sp>
          <p:nvSpPr>
            <p:cNvPr id="859" name="Google Shape;859;p57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CC00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solidFill>
                  <a:srgbClr val="FFFFFF"/>
                </a:solidFill>
                <a:highlight>
                  <a:srgbClr val="CC0000"/>
                </a:highlight>
              </a:endParaRPr>
            </a:p>
          </p:txBody>
        </p:sp>
        <p:cxnSp>
          <p:nvCxnSpPr>
            <p:cNvPr id="860" name="Google Shape;860;p57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p57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2" name="Google Shape;862;p57"/>
            <p:cNvCxnSpPr/>
            <p:nvPr/>
          </p:nvCxnSpPr>
          <p:spPr>
            <a:xfrm flipH="1" rot="10800000">
              <a:off x="3930275" y="2643800"/>
              <a:ext cx="10098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3" name="Google Shape;863;p57"/>
            <p:cNvCxnSpPr/>
            <p:nvPr/>
          </p:nvCxnSpPr>
          <p:spPr>
            <a:xfrm rot="10800000">
              <a:off x="4940525" y="2643800"/>
              <a:ext cx="1009800" cy="18330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64" name="Google Shape;864;p57"/>
          <p:cNvGrpSpPr/>
          <p:nvPr/>
        </p:nvGrpSpPr>
        <p:grpSpPr>
          <a:xfrm>
            <a:off x="1395600" y="2618225"/>
            <a:ext cx="5779925" cy="1020150"/>
            <a:chOff x="1395600" y="3380225"/>
            <a:chExt cx="5779925" cy="1020150"/>
          </a:xfrm>
        </p:grpSpPr>
        <p:grpSp>
          <p:nvGrpSpPr>
            <p:cNvPr id="865" name="Google Shape;865;p57"/>
            <p:cNvGrpSpPr/>
            <p:nvPr/>
          </p:nvGrpSpPr>
          <p:grpSpPr>
            <a:xfrm>
              <a:off x="1395600" y="3994375"/>
              <a:ext cx="5402625" cy="406000"/>
              <a:chOff x="1395600" y="2849200"/>
              <a:chExt cx="5402625" cy="406000"/>
            </a:xfrm>
          </p:grpSpPr>
          <p:sp>
            <p:nvSpPr>
              <p:cNvPr id="866" name="Google Shape;866;p57"/>
              <p:cNvSpPr txBox="1"/>
              <p:nvPr/>
            </p:nvSpPr>
            <p:spPr>
              <a:xfrm>
                <a:off x="5255925" y="2855000"/>
                <a:ext cx="154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ACTTGGGGTGA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867" name="Google Shape;867;p57"/>
              <p:cNvSpPr txBox="1"/>
              <p:nvPr/>
            </p:nvSpPr>
            <p:spPr>
              <a:xfrm>
                <a:off x="3206075" y="2849200"/>
                <a:ext cx="919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TCACGC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868" name="Google Shape;868;p57"/>
              <p:cNvSpPr txBox="1"/>
              <p:nvPr/>
            </p:nvSpPr>
            <p:spPr>
              <a:xfrm>
                <a:off x="1395600" y="2849200"/>
                <a:ext cx="1236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AGGATGGGC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cxnSp>
            <p:nvCxnSpPr>
              <p:cNvPr id="869" name="Google Shape;869;p57"/>
              <p:cNvCxnSpPr/>
              <p:nvPr/>
            </p:nvCxnSpPr>
            <p:spPr>
              <a:xfrm flipH="1" rot="10800000">
                <a:off x="2439350" y="28724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0" name="Google Shape;870;p57"/>
              <p:cNvCxnSpPr/>
              <p:nvPr/>
            </p:nvCxnSpPr>
            <p:spPr>
              <a:xfrm rot="10800000">
                <a:off x="2873000" y="28724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1" name="Google Shape;871;p57"/>
              <p:cNvCxnSpPr/>
              <p:nvPr/>
            </p:nvCxnSpPr>
            <p:spPr>
              <a:xfrm flipH="1" rot="10800000">
                <a:off x="3939125" y="2872400"/>
                <a:ext cx="715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p57"/>
              <p:cNvCxnSpPr/>
              <p:nvPr/>
            </p:nvCxnSpPr>
            <p:spPr>
              <a:xfrm rot="10800000">
                <a:off x="4655025" y="2872400"/>
                <a:ext cx="715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73" name="Google Shape;873;p57"/>
            <p:cNvGrpSpPr/>
            <p:nvPr/>
          </p:nvGrpSpPr>
          <p:grpSpPr>
            <a:xfrm>
              <a:off x="1395600" y="3698100"/>
              <a:ext cx="5402625" cy="406000"/>
              <a:chOff x="1395600" y="3077800"/>
              <a:chExt cx="5402625" cy="406000"/>
            </a:xfrm>
          </p:grpSpPr>
          <p:sp>
            <p:nvSpPr>
              <p:cNvPr id="874" name="Google Shape;874;p57"/>
              <p:cNvSpPr txBox="1"/>
              <p:nvPr/>
            </p:nvSpPr>
            <p:spPr>
              <a:xfrm>
                <a:off x="5255925" y="3083600"/>
                <a:ext cx="1542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ACTTGGGGTGA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875" name="Google Shape;875;p57"/>
              <p:cNvSpPr txBox="1"/>
              <p:nvPr/>
            </p:nvSpPr>
            <p:spPr>
              <a:xfrm>
                <a:off x="1395600" y="3077800"/>
                <a:ext cx="1236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AGGATGGGC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cxnSp>
            <p:nvCxnSpPr>
              <p:cNvPr id="876" name="Google Shape;876;p57"/>
              <p:cNvCxnSpPr/>
              <p:nvPr/>
            </p:nvCxnSpPr>
            <p:spPr>
              <a:xfrm flipH="1" rot="10800000">
                <a:off x="2430900" y="3101000"/>
                <a:ext cx="14694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7" name="Google Shape;877;p57"/>
              <p:cNvCxnSpPr/>
              <p:nvPr/>
            </p:nvCxnSpPr>
            <p:spPr>
              <a:xfrm rot="10800000">
                <a:off x="3901125" y="3101000"/>
                <a:ext cx="14694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78" name="Google Shape;878;p57"/>
            <p:cNvGrpSpPr/>
            <p:nvPr/>
          </p:nvGrpSpPr>
          <p:grpSpPr>
            <a:xfrm>
              <a:off x="3206075" y="3380225"/>
              <a:ext cx="3969450" cy="400200"/>
              <a:chOff x="3206075" y="3306400"/>
              <a:chExt cx="3969450" cy="400200"/>
            </a:xfrm>
          </p:grpSpPr>
          <p:sp>
            <p:nvSpPr>
              <p:cNvPr id="879" name="Google Shape;879;p57"/>
              <p:cNvSpPr txBox="1"/>
              <p:nvPr/>
            </p:nvSpPr>
            <p:spPr>
              <a:xfrm>
                <a:off x="5864525" y="3306400"/>
                <a:ext cx="131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GGTGACCGA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sp>
            <p:nvSpPr>
              <p:cNvPr id="880" name="Google Shape;880;p57"/>
              <p:cNvSpPr txBox="1"/>
              <p:nvPr/>
            </p:nvSpPr>
            <p:spPr>
              <a:xfrm>
                <a:off x="3206075" y="3306400"/>
                <a:ext cx="875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CC0000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TCACGC</a:t>
                </a:r>
                <a:endParaRPr>
                  <a:solidFill>
                    <a:srgbClr val="FFFFFF"/>
                  </a:solidFill>
                  <a:highlight>
                    <a:srgbClr val="CC0000"/>
                  </a:highlight>
                </a:endParaRPr>
              </a:p>
            </p:txBody>
          </p:sp>
          <p:cxnSp>
            <p:nvCxnSpPr>
              <p:cNvPr id="881" name="Google Shape;881;p57"/>
              <p:cNvCxnSpPr/>
              <p:nvPr/>
            </p:nvCxnSpPr>
            <p:spPr>
              <a:xfrm flipH="1" rot="10800000">
                <a:off x="3939125" y="3329600"/>
                <a:ext cx="10053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2" name="Google Shape;882;p57"/>
              <p:cNvCxnSpPr/>
              <p:nvPr/>
            </p:nvCxnSpPr>
            <p:spPr>
              <a:xfrm rot="10800000">
                <a:off x="4945025" y="3329600"/>
                <a:ext cx="10053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83" name="Google Shape;883;p57"/>
          <p:cNvGrpSpPr/>
          <p:nvPr/>
        </p:nvGrpSpPr>
        <p:grpSpPr>
          <a:xfrm>
            <a:off x="1395600" y="3535000"/>
            <a:ext cx="5779925" cy="400200"/>
            <a:chOff x="1395600" y="2620600"/>
            <a:chExt cx="5779925" cy="400200"/>
          </a:xfrm>
        </p:grpSpPr>
        <p:sp>
          <p:nvSpPr>
            <p:cNvPr id="884" name="Google Shape;884;p57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885" name="Google Shape;885;p57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886" name="Google Shape;886;p57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F1C232"/>
                </a:highlight>
              </a:endParaRPr>
            </a:p>
          </p:txBody>
        </p:sp>
        <p:cxnSp>
          <p:nvCxnSpPr>
            <p:cNvPr id="887" name="Google Shape;887;p57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8" name="Google Shape;888;p57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9" name="Google Shape;889;p57"/>
            <p:cNvCxnSpPr/>
            <p:nvPr/>
          </p:nvCxnSpPr>
          <p:spPr>
            <a:xfrm flipH="1" rot="10800000">
              <a:off x="39464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0" name="Google Shape;890;p57"/>
            <p:cNvCxnSpPr/>
            <p:nvPr/>
          </p:nvCxnSpPr>
          <p:spPr>
            <a:xfrm rot="10800000">
              <a:off x="49486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91" name="Google Shape;891;p57"/>
          <p:cNvSpPr txBox="1"/>
          <p:nvPr/>
        </p:nvSpPr>
        <p:spPr>
          <a:xfrm>
            <a:off x="0" y="3052775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Ensembl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2" name="Google Shape;892;p57"/>
          <p:cNvSpPr/>
          <p:nvPr/>
        </p:nvSpPr>
        <p:spPr>
          <a:xfrm>
            <a:off x="1109100" y="2618225"/>
            <a:ext cx="366900" cy="1269300"/>
          </a:xfrm>
          <a:prstGeom prst="leftBrace">
            <a:avLst>
              <a:gd fmla="val 50000" name="adj1"/>
              <a:gd fmla="val 49824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3" name="Google Shape;893;p57"/>
          <p:cNvGrpSpPr/>
          <p:nvPr/>
        </p:nvGrpSpPr>
        <p:grpSpPr>
          <a:xfrm>
            <a:off x="1395588" y="1746563"/>
            <a:ext cx="6047840" cy="400213"/>
            <a:chOff x="1395600" y="2620600"/>
            <a:chExt cx="6047840" cy="400213"/>
          </a:xfrm>
        </p:grpSpPr>
        <p:sp>
          <p:nvSpPr>
            <p:cNvPr id="894" name="Google Shape;894;p57"/>
            <p:cNvSpPr txBox="1"/>
            <p:nvPr/>
          </p:nvSpPr>
          <p:spPr>
            <a:xfrm>
              <a:off x="5864540" y="2620613"/>
              <a:ext cx="157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93C47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GGGTGACGAGGTG</a:t>
              </a:r>
              <a:endParaRPr>
                <a:highlight>
                  <a:srgbClr val="93C47D"/>
                </a:highlight>
              </a:endParaRPr>
            </a:p>
          </p:txBody>
        </p:sp>
        <p:sp>
          <p:nvSpPr>
            <p:cNvPr id="895" name="Google Shape;895;p57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93C47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93C47D"/>
                </a:highlight>
              </a:endParaRPr>
            </a:p>
          </p:txBody>
        </p:sp>
        <p:sp>
          <p:nvSpPr>
            <p:cNvPr id="896" name="Google Shape;896;p57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93C47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93C47D"/>
                </a:highlight>
              </a:endParaRPr>
            </a:p>
          </p:txBody>
        </p:sp>
        <p:cxnSp>
          <p:nvCxnSpPr>
            <p:cNvPr id="897" name="Google Shape;897;p57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8" name="Google Shape;898;p57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9" name="Google Shape;899;p57"/>
            <p:cNvCxnSpPr/>
            <p:nvPr/>
          </p:nvCxnSpPr>
          <p:spPr>
            <a:xfrm flipH="1" rot="10800000">
              <a:off x="39464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0" name="Google Shape;900;p57"/>
            <p:cNvCxnSpPr/>
            <p:nvPr/>
          </p:nvCxnSpPr>
          <p:spPr>
            <a:xfrm rot="10800000">
              <a:off x="49486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01" name="Google Shape;901;p57"/>
          <p:cNvSpPr txBox="1"/>
          <p:nvPr>
            <p:ph idx="4294967295" type="body"/>
          </p:nvPr>
        </p:nvSpPr>
        <p:spPr>
          <a:xfrm>
            <a:off x="533400" y="4410750"/>
            <a:ext cx="8153400" cy="1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/>
              <a:t>Select = most clinically relevant, based on expression levels, clinically important genetic variation and conservation between species</a:t>
            </a:r>
            <a:endParaRPr/>
          </a:p>
        </p:txBody>
      </p:sp>
      <p:sp>
        <p:nvSpPr>
          <p:cNvPr id="902" name="Google Shape;902;p5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MANE Select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0" y="0"/>
            <a:ext cx="9144000" cy="6340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GGCCTTTGGGCTCCGCCTTCAGCTCAAGACTTAACTTCCCTCCCAGCTGTCCCAGATGACGCCATCTGAAATTTCTTGGAAACACGATCACTTTAACGGAATATTGCTGTTTTGGGGAAGTGTTTTACAGCTGCTGGGCACGCTGTATTTGCCTTACTTAAGCCCCTGGTAATTGCTGTATTCCGAAGACATGCTGATGGGAATTACCAGGCGGCGTTGGTCTCTAACTGGAGCCCTCTGTCCCCACTAGCCACGCGTCACTGGTTAGCGTGATTGAAACTAAATCGTATGAAAATCCTCTTCTCTAGTCGCACTAGCCACGTTTCGAGTGCTTAATGTGGCTAGTGGCACCGGTTTGGACAGCACAGCTGTAAAATGTTCCCATCCTCACAGTAAGCTGTTACCGTTCCAGGAGATGGGACTGAATTAGAATTCAAACAAATTTTCCAGCGCTTCTGAGTTTTACCTCAGTCACATAATAAGGAATGCATCCCTGTGTAAGTGCATTTTGGTCTTCTGTTTTGCAGACTTATTTACCAAGCATTGGAGGAATATCGTAGGTAAAAATGCCTATTGGATCCAAAGAGAGGCCAACATTTTTTGAAATTTTTAAGACACGCTGCAACAAAGCAGGTATTGACAAATTTTATATAACTTTATAAATTACACCGAGAAAGTGTTTTCTAAAAAATGCTTGCTAAAAACCCAGTACGTCACAGTGTTGCTTAGAACCATAAACTGTTCCTTATGTGTGTATAAATCCAGTTAACAACATAATCATCGTTTGCAGGTTAACCACATGATAAATATAGAACGTCTAGTGGATAAAGAGGAAACTGGCCCCTTGACTAGCAGTAGGAACAATTACTAACAAATCAGAAGCATTAATGTTACTTTATGGCAGAAGTTGTCCAACTTTTTGGTTTCAGTACTCCTTATACTCTTAAAAATGATCTAGGACCCCCGGAGTGCTTTTGTTTATGTAGCTTACCATATTAGAAATTTAAAACTAAGAATTTAAGGCTGGGCGTGGTGGCTCACGCCTGTAATCCCAGCACTTTGGGAGGCCGAGGTGGGCGGATCACTTGAGGCCAGAAGTTTGAGACCAGCCTGGCCAACATGGTGAAACCCTATCTCTACTAAAAATACAAAAAATGTGCTGCGTGTGGTGGTGCGTGCCTGTAATCCCAGCTACACGGGAGGTGGAGGCAGGAGAATCGCTTGAACCCTGGAGGCAGAGGTTGCAGTGAGCCAAGATCATGCCACTGCACTCTAGCCTGGGCCACATAGCATGACTCTGTCTCAAAACAAACAAACAAACAAAAAACTAAGAATTTAAAGTTAATTTACTTAAAAATAATGAAAGCTAACCCATTGCATATTATCACAACATTCTTAGGAAAAATAACTTTTTGAAAACAAGTGAGTGGAATAGTTTTTACATTTTTGCAGTTCTCTTTAATGTCTGGCTAAATAGAGATAGCTGGATTCACTTATCTGTGTCTAATCTGTTATTTTGGTAGAAGTATGTGAAAAAAAATTAACCTCACGTTGAAAAAAGGAATATTTTAATAGTTTTCAGTTACTTTTTGGTATTTTTCCTTGTACTTTGCATAGATTTTTCAAAGATCTAATAGATATACCATAGGTCTTTCCCATGTCGCAACATCATGCAGTGATTATTTGGAAGATAGTGGTGTTCTGAATTATACAAAGTTTCCAAATATTGATAAATTGCATTAAACTATTTTAAAAATCTCATTCATTAATACCACCATGGATGTCAGAAAAGTCTTTTAAGATTGGGTAGAAATGAGCCACTGGAAATTCTAATTTTCATTTGAAAGTTCACATTTTGTCATTGACAACAAACTGTTTTCCTTGCAGCAACAAGATCACTTCATTGATTTGTGAGAAAATGTCTACCAAATTATTTAAGTTGAAATAACTTTGTCAGCTGTTCTTTCAAGTAAAAATGACTTTTCATTGAAAAAATTGCTTGTTCAGATCACAGCTCAACATGAGTGCTTTTCTAGGCAGTATTGTACTTCAGTATGCAGAAGTGCTTTATGTATGCTTCCTATTTTGTCAGAGATTATTAAAAGAAGTGCTAAAGCATTGAGCTTCGAAATTAATTTTTACTGCTTCATTAGGACATTCTTACATTAAACTGGCATTATTATTACTATTATTTTTAACAAGGACACTCAGTGGTAAGGAATATAATGGCTACTAGTATTAGTTTGGTGCCACTGCCATAACTCATGCAAATGTGCCAGCAGTTTTACCCAGCATCATCTTTGCACTGTTGATACAAATGTCAACATCATGAAAAAGGGTTGAAAAAAGGAATATTTTAATAGTTTTCAGTTACTTT</a:t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8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MANE Select</a:t>
            </a:r>
            <a:endParaRPr/>
          </a:p>
        </p:txBody>
      </p:sp>
      <p:sp>
        <p:nvSpPr>
          <p:cNvPr id="909" name="Google Shape;909;p58"/>
          <p:cNvSpPr txBox="1"/>
          <p:nvPr/>
        </p:nvSpPr>
        <p:spPr>
          <a:xfrm>
            <a:off x="0" y="36899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AACTAAGAATTTAAGGATGGGCGTGGTGGCTCACGCCTGTAATCCCAGCACTTGGGGTGACCGAGGTGGGCGGATCACTTGAGG</a:t>
            </a:r>
            <a:endParaRPr/>
          </a:p>
        </p:txBody>
      </p:sp>
      <p:sp>
        <p:nvSpPr>
          <p:cNvPr id="910" name="Google Shape;910;p58"/>
          <p:cNvSpPr txBox="1"/>
          <p:nvPr/>
        </p:nvSpPr>
        <p:spPr>
          <a:xfrm>
            <a:off x="5864528" y="2889575"/>
            <a:ext cx="15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GGGTGACGAGGTG</a:t>
            </a:r>
            <a:endParaRPr>
              <a:highlight>
                <a:srgbClr val="93C47D"/>
              </a:highlight>
            </a:endParaRPr>
          </a:p>
        </p:txBody>
      </p:sp>
      <p:grpSp>
        <p:nvGrpSpPr>
          <p:cNvPr id="911" name="Google Shape;911;p58"/>
          <p:cNvGrpSpPr/>
          <p:nvPr/>
        </p:nvGrpSpPr>
        <p:grpSpPr>
          <a:xfrm>
            <a:off x="1395600" y="3289775"/>
            <a:ext cx="5779925" cy="400200"/>
            <a:chOff x="1395600" y="2620600"/>
            <a:chExt cx="5779925" cy="400200"/>
          </a:xfrm>
        </p:grpSpPr>
        <p:sp>
          <p:nvSpPr>
            <p:cNvPr id="912" name="Google Shape;912;p58"/>
            <p:cNvSpPr txBox="1"/>
            <p:nvPr/>
          </p:nvSpPr>
          <p:spPr>
            <a:xfrm>
              <a:off x="5864525" y="2620600"/>
              <a:ext cx="1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913" name="Google Shape;913;p58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914" name="Google Shape;914;p58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F1C232"/>
                </a:highlight>
              </a:endParaRPr>
            </a:p>
          </p:txBody>
        </p:sp>
        <p:cxnSp>
          <p:nvCxnSpPr>
            <p:cNvPr id="915" name="Google Shape;915;p58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6" name="Google Shape;916;p58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7" name="Google Shape;917;p58"/>
            <p:cNvCxnSpPr/>
            <p:nvPr/>
          </p:nvCxnSpPr>
          <p:spPr>
            <a:xfrm flipH="1" rot="10800000">
              <a:off x="39464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8" name="Google Shape;918;p58"/>
            <p:cNvCxnSpPr/>
            <p:nvPr/>
          </p:nvCxnSpPr>
          <p:spPr>
            <a:xfrm rot="10800000">
              <a:off x="49486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19" name="Google Shape;919;p58"/>
          <p:cNvGrpSpPr/>
          <p:nvPr/>
        </p:nvGrpSpPr>
        <p:grpSpPr>
          <a:xfrm>
            <a:off x="1395600" y="2889563"/>
            <a:ext cx="6047840" cy="400213"/>
            <a:chOff x="1395600" y="2620600"/>
            <a:chExt cx="6047840" cy="400213"/>
          </a:xfrm>
        </p:grpSpPr>
        <p:sp>
          <p:nvSpPr>
            <p:cNvPr id="920" name="Google Shape;920;p58"/>
            <p:cNvSpPr txBox="1"/>
            <p:nvPr/>
          </p:nvSpPr>
          <p:spPr>
            <a:xfrm>
              <a:off x="5864540" y="2620613"/>
              <a:ext cx="157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93C47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GGGTGACGAGG</a:t>
              </a:r>
              <a:endParaRPr>
                <a:highlight>
                  <a:srgbClr val="93C47D"/>
                </a:highlight>
              </a:endParaRPr>
            </a:p>
          </p:txBody>
        </p:sp>
        <p:sp>
          <p:nvSpPr>
            <p:cNvPr id="921" name="Google Shape;921;p58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93C47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93C47D"/>
                </a:highlight>
              </a:endParaRPr>
            </a:p>
          </p:txBody>
        </p:sp>
        <p:sp>
          <p:nvSpPr>
            <p:cNvPr id="922" name="Google Shape;922;p58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93C47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93C47D"/>
                </a:highlight>
              </a:endParaRPr>
            </a:p>
          </p:txBody>
        </p:sp>
        <p:cxnSp>
          <p:nvCxnSpPr>
            <p:cNvPr id="923" name="Google Shape;923;p58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58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5" name="Google Shape;925;p58"/>
            <p:cNvCxnSpPr/>
            <p:nvPr/>
          </p:nvCxnSpPr>
          <p:spPr>
            <a:xfrm flipH="1" rot="10800000">
              <a:off x="39464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6" name="Google Shape;926;p58"/>
            <p:cNvCxnSpPr/>
            <p:nvPr/>
          </p:nvCxnSpPr>
          <p:spPr>
            <a:xfrm rot="10800000">
              <a:off x="49486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7" name="Google Shape;927;p58"/>
          <p:cNvSpPr txBox="1"/>
          <p:nvPr/>
        </p:nvSpPr>
        <p:spPr>
          <a:xfrm>
            <a:off x="5864526" y="3289775"/>
            <a:ext cx="14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highlight>
                  <a:srgbClr val="F1C232"/>
                </a:highlight>
                <a:latin typeface="Courier New"/>
                <a:ea typeface="Courier New"/>
                <a:cs typeface="Courier New"/>
                <a:sym typeface="Courier New"/>
              </a:rPr>
              <a:t>GGGTGACGAGG</a:t>
            </a:r>
            <a:endParaRPr>
              <a:highlight>
                <a:srgbClr val="F1C232"/>
              </a:highlight>
            </a:endParaRPr>
          </a:p>
        </p:txBody>
      </p:sp>
      <p:sp>
        <p:nvSpPr>
          <p:cNvPr id="928" name="Google Shape;928;p58"/>
          <p:cNvSpPr txBox="1"/>
          <p:nvPr/>
        </p:nvSpPr>
        <p:spPr>
          <a:xfrm>
            <a:off x="0" y="3289775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Ensembl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9" name="Google Shape;929;p58"/>
          <p:cNvSpPr txBox="1"/>
          <p:nvPr/>
        </p:nvSpPr>
        <p:spPr>
          <a:xfrm>
            <a:off x="0" y="2889575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RefSeq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30" name="Google Shape;930;p58"/>
          <p:cNvGrpSpPr/>
          <p:nvPr/>
        </p:nvGrpSpPr>
        <p:grpSpPr>
          <a:xfrm>
            <a:off x="0" y="2089163"/>
            <a:ext cx="7443440" cy="400213"/>
            <a:chOff x="0" y="2089163"/>
            <a:chExt cx="7443440" cy="400213"/>
          </a:xfrm>
        </p:grpSpPr>
        <p:grpSp>
          <p:nvGrpSpPr>
            <p:cNvPr id="931" name="Google Shape;931;p58"/>
            <p:cNvGrpSpPr/>
            <p:nvPr/>
          </p:nvGrpSpPr>
          <p:grpSpPr>
            <a:xfrm>
              <a:off x="1395600" y="2089163"/>
              <a:ext cx="6047840" cy="400213"/>
              <a:chOff x="1312325" y="2620600"/>
              <a:chExt cx="6047840" cy="400213"/>
            </a:xfrm>
          </p:grpSpPr>
          <p:sp>
            <p:nvSpPr>
              <p:cNvPr id="932" name="Google Shape;932;p58"/>
              <p:cNvSpPr txBox="1"/>
              <p:nvPr/>
            </p:nvSpPr>
            <p:spPr>
              <a:xfrm>
                <a:off x="5781265" y="2620613"/>
                <a:ext cx="1578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9900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GGGTGACGAGG</a:t>
                </a:r>
                <a:endParaRPr>
                  <a:solidFill>
                    <a:srgbClr val="FFFFFF"/>
                  </a:solidFill>
                  <a:highlight>
                    <a:srgbClr val="9900FF"/>
                  </a:highlight>
                </a:endParaRPr>
              </a:p>
            </p:txBody>
          </p:sp>
          <p:sp>
            <p:nvSpPr>
              <p:cNvPr id="933" name="Google Shape;933;p58"/>
              <p:cNvSpPr txBox="1"/>
              <p:nvPr/>
            </p:nvSpPr>
            <p:spPr>
              <a:xfrm>
                <a:off x="3122800" y="2620600"/>
                <a:ext cx="836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9900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TCACGC</a:t>
                </a:r>
                <a:endParaRPr>
                  <a:solidFill>
                    <a:srgbClr val="FFFFFF"/>
                  </a:solidFill>
                  <a:highlight>
                    <a:srgbClr val="9900FF"/>
                  </a:highlight>
                </a:endParaRPr>
              </a:p>
            </p:txBody>
          </p:sp>
          <p:sp>
            <p:nvSpPr>
              <p:cNvPr id="934" name="Google Shape;934;p58"/>
              <p:cNvSpPr txBox="1"/>
              <p:nvPr/>
            </p:nvSpPr>
            <p:spPr>
              <a:xfrm>
                <a:off x="1312325" y="2620600"/>
                <a:ext cx="1236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ZA">
                    <a:solidFill>
                      <a:srgbClr val="FFFFFF"/>
                    </a:solidFill>
                    <a:highlight>
                      <a:srgbClr val="9900F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AGGATGGGC</a:t>
                </a:r>
                <a:endParaRPr>
                  <a:solidFill>
                    <a:srgbClr val="FFFFFF"/>
                  </a:solidFill>
                  <a:highlight>
                    <a:srgbClr val="9900FF"/>
                  </a:highlight>
                </a:endParaRPr>
              </a:p>
            </p:txBody>
          </p:sp>
          <p:cxnSp>
            <p:nvCxnSpPr>
              <p:cNvPr id="935" name="Google Shape;935;p58"/>
              <p:cNvCxnSpPr/>
              <p:nvPr/>
            </p:nvCxnSpPr>
            <p:spPr>
              <a:xfrm flipH="1" rot="10800000">
                <a:off x="2356075" y="26438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6" name="Google Shape;936;p58"/>
              <p:cNvCxnSpPr/>
              <p:nvPr/>
            </p:nvCxnSpPr>
            <p:spPr>
              <a:xfrm rot="10800000">
                <a:off x="2789725" y="2643800"/>
                <a:ext cx="4335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7" name="Google Shape;937;p58"/>
              <p:cNvCxnSpPr/>
              <p:nvPr/>
            </p:nvCxnSpPr>
            <p:spPr>
              <a:xfrm flipH="1" rot="10800000">
                <a:off x="3863150" y="2643800"/>
                <a:ext cx="10017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8" name="Google Shape;938;p58"/>
              <p:cNvCxnSpPr/>
              <p:nvPr/>
            </p:nvCxnSpPr>
            <p:spPr>
              <a:xfrm rot="10800000">
                <a:off x="4865350" y="2643800"/>
                <a:ext cx="1001700" cy="1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939" name="Google Shape;939;p58"/>
            <p:cNvSpPr txBox="1"/>
            <p:nvPr/>
          </p:nvSpPr>
          <p:spPr>
            <a:xfrm>
              <a:off x="0" y="2089175"/>
              <a:ext cx="129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latin typeface="Lato"/>
                  <a:ea typeface="Lato"/>
                  <a:cs typeface="Lato"/>
                  <a:sym typeface="Lato"/>
                </a:rPr>
                <a:t>MANE Select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940" name="Google Shape;940;p58"/>
          <p:cNvGrpSpPr/>
          <p:nvPr/>
        </p:nvGrpSpPr>
        <p:grpSpPr>
          <a:xfrm>
            <a:off x="884575" y="3689975"/>
            <a:ext cx="7236450" cy="883300"/>
            <a:chOff x="884575" y="3689975"/>
            <a:chExt cx="7236450" cy="883300"/>
          </a:xfrm>
        </p:grpSpPr>
        <p:sp>
          <p:nvSpPr>
            <p:cNvPr id="941" name="Google Shape;941;p58"/>
            <p:cNvSpPr txBox="1"/>
            <p:nvPr/>
          </p:nvSpPr>
          <p:spPr>
            <a:xfrm>
              <a:off x="884575" y="4173075"/>
              <a:ext cx="157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Lato"/>
                <a:buChar char="+"/>
              </a:pPr>
              <a:r>
                <a:rPr lang="en-ZA">
                  <a:latin typeface="Lato"/>
                  <a:ea typeface="Lato"/>
                  <a:cs typeface="Lato"/>
                  <a:sym typeface="Lato"/>
                </a:rPr>
                <a:t>CAGE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2" name="Google Shape;942;p58"/>
            <p:cNvSpPr txBox="1"/>
            <p:nvPr/>
          </p:nvSpPr>
          <p:spPr>
            <a:xfrm>
              <a:off x="6542125" y="4173075"/>
              <a:ext cx="157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Lato"/>
                <a:buChar char="+"/>
              </a:pPr>
              <a:r>
                <a:rPr lang="en-ZA">
                  <a:latin typeface="Lato"/>
                  <a:ea typeface="Lato"/>
                  <a:cs typeface="Lato"/>
                  <a:sym typeface="Lato"/>
                </a:rPr>
                <a:t>PolyA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3" name="Google Shape;943;p58"/>
            <p:cNvSpPr/>
            <p:nvPr/>
          </p:nvSpPr>
          <p:spPr>
            <a:xfrm>
              <a:off x="1342450" y="3689975"/>
              <a:ext cx="301800" cy="4623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8"/>
            <p:cNvSpPr/>
            <p:nvPr/>
          </p:nvSpPr>
          <p:spPr>
            <a:xfrm>
              <a:off x="6989225" y="3700375"/>
              <a:ext cx="301800" cy="4623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59"/>
          <p:cNvSpPr txBox="1"/>
          <p:nvPr/>
        </p:nvSpPr>
        <p:spPr>
          <a:xfrm>
            <a:off x="5864525" y="2051375"/>
            <a:ext cx="16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highlight>
                  <a:srgbClr val="45818E"/>
                </a:highlight>
                <a:latin typeface="Courier New"/>
                <a:ea typeface="Courier New"/>
                <a:cs typeface="Courier New"/>
                <a:sym typeface="Courier New"/>
              </a:rPr>
              <a:t>GGGTGACGAGG</a:t>
            </a:r>
            <a:endParaRPr>
              <a:solidFill>
                <a:srgbClr val="FFFFFF"/>
              </a:solidFill>
              <a:highlight>
                <a:srgbClr val="45818E"/>
              </a:highlight>
            </a:endParaRPr>
          </a:p>
        </p:txBody>
      </p:sp>
      <p:sp>
        <p:nvSpPr>
          <p:cNvPr id="951" name="Google Shape;951;p59"/>
          <p:cNvSpPr txBox="1"/>
          <p:nvPr/>
        </p:nvSpPr>
        <p:spPr>
          <a:xfrm>
            <a:off x="4533725" y="2051375"/>
            <a:ext cx="8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highlight>
                  <a:srgbClr val="45818E"/>
                </a:highlight>
                <a:latin typeface="Courier New"/>
                <a:ea typeface="Courier New"/>
                <a:cs typeface="Courier New"/>
                <a:sym typeface="Courier New"/>
              </a:rPr>
              <a:t>ATCCCA</a:t>
            </a:r>
            <a:endParaRPr>
              <a:solidFill>
                <a:srgbClr val="FFFFFF"/>
              </a:solidFill>
              <a:highlight>
                <a:srgbClr val="45818E"/>
              </a:highlight>
            </a:endParaRPr>
          </a:p>
        </p:txBody>
      </p:sp>
      <p:sp>
        <p:nvSpPr>
          <p:cNvPr id="952" name="Google Shape;952;p59"/>
          <p:cNvSpPr txBox="1"/>
          <p:nvPr/>
        </p:nvSpPr>
        <p:spPr>
          <a:xfrm>
            <a:off x="1395600" y="2051375"/>
            <a:ext cx="12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highlight>
                  <a:srgbClr val="45818E"/>
                </a:highlight>
                <a:latin typeface="Courier New"/>
                <a:ea typeface="Courier New"/>
                <a:cs typeface="Courier New"/>
                <a:sym typeface="Courier New"/>
              </a:rPr>
              <a:t>AGGATGGGC</a:t>
            </a:r>
            <a:endParaRPr>
              <a:solidFill>
                <a:srgbClr val="FFFFFF"/>
              </a:solidFill>
              <a:highlight>
                <a:srgbClr val="45818E"/>
              </a:highlight>
            </a:endParaRPr>
          </a:p>
        </p:txBody>
      </p:sp>
      <p:cxnSp>
        <p:nvCxnSpPr>
          <p:cNvPr id="953" name="Google Shape;953;p59"/>
          <p:cNvCxnSpPr/>
          <p:nvPr/>
        </p:nvCxnSpPr>
        <p:spPr>
          <a:xfrm flipH="1" rot="10800000">
            <a:off x="2439350" y="2074575"/>
            <a:ext cx="1095000" cy="1833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59"/>
          <p:cNvCxnSpPr/>
          <p:nvPr/>
        </p:nvCxnSpPr>
        <p:spPr>
          <a:xfrm rot="10800000">
            <a:off x="3535025" y="2074575"/>
            <a:ext cx="1095000" cy="1833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59"/>
          <p:cNvCxnSpPr/>
          <p:nvPr/>
        </p:nvCxnSpPr>
        <p:spPr>
          <a:xfrm flipH="1" rot="10800000">
            <a:off x="5234550" y="2074575"/>
            <a:ext cx="357900" cy="1833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59"/>
          <p:cNvCxnSpPr/>
          <p:nvPr/>
        </p:nvCxnSpPr>
        <p:spPr>
          <a:xfrm rot="10800000">
            <a:off x="5592425" y="2074575"/>
            <a:ext cx="357900" cy="1833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59"/>
          <p:cNvSpPr txBox="1"/>
          <p:nvPr/>
        </p:nvSpPr>
        <p:spPr>
          <a:xfrm>
            <a:off x="0" y="2178750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RefSeq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8" name="Google Shape;958;p59"/>
          <p:cNvSpPr/>
          <p:nvPr/>
        </p:nvSpPr>
        <p:spPr>
          <a:xfrm>
            <a:off x="1109100" y="2074575"/>
            <a:ext cx="366900" cy="710400"/>
          </a:xfrm>
          <a:prstGeom prst="leftBrace">
            <a:avLst>
              <a:gd fmla="val 50000" name="adj1"/>
              <a:gd fmla="val 49824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9"/>
          <p:cNvSpPr txBox="1"/>
          <p:nvPr/>
        </p:nvSpPr>
        <p:spPr>
          <a:xfrm>
            <a:off x="0" y="40105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AACTAAGAATTTAAGGATGGGCGTGGTGGCTC</a:t>
            </a:r>
            <a:r>
              <a:rPr lang="en-ZA"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CGCCTGTAATCCCA</a:t>
            </a:r>
            <a:r>
              <a:rPr lang="en-ZA">
                <a:solidFill>
                  <a:schemeClr val="dk1"/>
                </a:solidFill>
                <a:highlight>
                  <a:srgbClr val="FF00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-ZA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CACTTGGGGTGACCGAGGTGGGCGGATCACTTGAGG</a:t>
            </a:r>
            <a:endParaRPr/>
          </a:p>
        </p:txBody>
      </p:sp>
      <p:grpSp>
        <p:nvGrpSpPr>
          <p:cNvPr id="960" name="Google Shape;960;p59"/>
          <p:cNvGrpSpPr/>
          <p:nvPr/>
        </p:nvGrpSpPr>
        <p:grpSpPr>
          <a:xfrm>
            <a:off x="1395600" y="3516550"/>
            <a:ext cx="5920325" cy="400200"/>
            <a:chOff x="1395600" y="2620600"/>
            <a:chExt cx="5920325" cy="400200"/>
          </a:xfrm>
        </p:grpSpPr>
        <p:sp>
          <p:nvSpPr>
            <p:cNvPr id="961" name="Google Shape;961;p59"/>
            <p:cNvSpPr txBox="1"/>
            <p:nvPr/>
          </p:nvSpPr>
          <p:spPr>
            <a:xfrm>
              <a:off x="5864525" y="2620600"/>
              <a:ext cx="145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GGGTGACGAGG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962" name="Google Shape;962;p59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F1C232"/>
                </a:highlight>
              </a:endParaRPr>
            </a:p>
          </p:txBody>
        </p:sp>
        <p:sp>
          <p:nvSpPr>
            <p:cNvPr id="963" name="Google Shape;963;p59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F1C232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F1C232"/>
                </a:highlight>
              </a:endParaRPr>
            </a:p>
          </p:txBody>
        </p:sp>
        <p:cxnSp>
          <p:nvCxnSpPr>
            <p:cNvPr id="964" name="Google Shape;964;p59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5" name="Google Shape;965;p59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6" name="Google Shape;966;p59"/>
            <p:cNvCxnSpPr/>
            <p:nvPr/>
          </p:nvCxnSpPr>
          <p:spPr>
            <a:xfrm flipH="1" rot="10800000">
              <a:off x="39464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7" name="Google Shape;967;p59"/>
            <p:cNvCxnSpPr/>
            <p:nvPr/>
          </p:nvCxnSpPr>
          <p:spPr>
            <a:xfrm rot="10800000">
              <a:off x="49486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F1C23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8" name="Google Shape;968;p59"/>
          <p:cNvSpPr txBox="1"/>
          <p:nvPr/>
        </p:nvSpPr>
        <p:spPr>
          <a:xfrm>
            <a:off x="0" y="3306425"/>
            <a:ext cx="11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Ensembl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9" name="Google Shape;969;p59"/>
          <p:cNvSpPr/>
          <p:nvPr/>
        </p:nvSpPr>
        <p:spPr>
          <a:xfrm>
            <a:off x="1109100" y="3125525"/>
            <a:ext cx="366900" cy="762000"/>
          </a:xfrm>
          <a:prstGeom prst="leftBrace">
            <a:avLst>
              <a:gd fmla="val 50000" name="adj1"/>
              <a:gd fmla="val 49824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0" name="Google Shape;970;p59"/>
          <p:cNvGrpSpPr/>
          <p:nvPr/>
        </p:nvGrpSpPr>
        <p:grpSpPr>
          <a:xfrm>
            <a:off x="1395588" y="2431450"/>
            <a:ext cx="6047840" cy="400213"/>
            <a:chOff x="1395600" y="2620600"/>
            <a:chExt cx="6047840" cy="400213"/>
          </a:xfrm>
        </p:grpSpPr>
        <p:sp>
          <p:nvSpPr>
            <p:cNvPr id="971" name="Google Shape;971;p59"/>
            <p:cNvSpPr txBox="1"/>
            <p:nvPr/>
          </p:nvSpPr>
          <p:spPr>
            <a:xfrm>
              <a:off x="5864540" y="2620613"/>
              <a:ext cx="157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93C47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GGGTGACGAGG</a:t>
              </a:r>
              <a:endParaRPr>
                <a:highlight>
                  <a:srgbClr val="93C47D"/>
                </a:highlight>
              </a:endParaRPr>
            </a:p>
          </p:txBody>
        </p:sp>
        <p:sp>
          <p:nvSpPr>
            <p:cNvPr id="972" name="Google Shape;972;p59"/>
            <p:cNvSpPr txBox="1"/>
            <p:nvPr/>
          </p:nvSpPr>
          <p:spPr>
            <a:xfrm>
              <a:off x="3206075" y="262060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93C47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TCACGC</a:t>
              </a:r>
              <a:endParaRPr>
                <a:highlight>
                  <a:srgbClr val="93C47D"/>
                </a:highlight>
              </a:endParaRPr>
            </a:p>
          </p:txBody>
        </p:sp>
        <p:sp>
          <p:nvSpPr>
            <p:cNvPr id="973" name="Google Shape;973;p59"/>
            <p:cNvSpPr txBox="1"/>
            <p:nvPr/>
          </p:nvSpPr>
          <p:spPr>
            <a:xfrm>
              <a:off x="1395600" y="262060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chemeClr val="dk1"/>
                  </a:solidFill>
                  <a:highlight>
                    <a:srgbClr val="93C47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rgbClr val="93C47D"/>
                </a:highlight>
              </a:endParaRPr>
            </a:p>
          </p:txBody>
        </p:sp>
        <p:cxnSp>
          <p:nvCxnSpPr>
            <p:cNvPr id="974" name="Google Shape;974;p59"/>
            <p:cNvCxnSpPr/>
            <p:nvPr/>
          </p:nvCxnSpPr>
          <p:spPr>
            <a:xfrm flipH="1" rot="10800000">
              <a:off x="243935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5" name="Google Shape;975;p59"/>
            <p:cNvCxnSpPr/>
            <p:nvPr/>
          </p:nvCxnSpPr>
          <p:spPr>
            <a:xfrm rot="10800000">
              <a:off x="2873000" y="2643800"/>
              <a:ext cx="4335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6" name="Google Shape;976;p59"/>
            <p:cNvCxnSpPr/>
            <p:nvPr/>
          </p:nvCxnSpPr>
          <p:spPr>
            <a:xfrm flipH="1" rot="10800000">
              <a:off x="39464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7" name="Google Shape;977;p59"/>
            <p:cNvCxnSpPr/>
            <p:nvPr/>
          </p:nvCxnSpPr>
          <p:spPr>
            <a:xfrm rot="10800000">
              <a:off x="4948625" y="2643800"/>
              <a:ext cx="1001700" cy="183300"/>
            </a:xfrm>
            <a:prstGeom prst="straightConnector1">
              <a:avLst/>
            </a:prstGeom>
            <a:noFill/>
            <a:ln cap="flat" cmpd="sng" w="1905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78" name="Google Shape;978;p59"/>
          <p:cNvSpPr txBox="1"/>
          <p:nvPr/>
        </p:nvSpPr>
        <p:spPr>
          <a:xfrm>
            <a:off x="5864525" y="3116350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highlight>
                  <a:srgbClr val="CC0000"/>
                </a:highlight>
                <a:latin typeface="Courier New"/>
                <a:ea typeface="Courier New"/>
                <a:cs typeface="Courier New"/>
                <a:sym typeface="Courier New"/>
              </a:rPr>
              <a:t>GGGTGACGAGG</a:t>
            </a:r>
            <a:endParaRPr>
              <a:solidFill>
                <a:srgbClr val="FFFFFF"/>
              </a:solidFill>
              <a:highlight>
                <a:srgbClr val="CC0000"/>
              </a:highlight>
            </a:endParaRPr>
          </a:p>
        </p:txBody>
      </p:sp>
      <p:sp>
        <p:nvSpPr>
          <p:cNvPr id="979" name="Google Shape;979;p59"/>
          <p:cNvSpPr txBox="1"/>
          <p:nvPr/>
        </p:nvSpPr>
        <p:spPr>
          <a:xfrm>
            <a:off x="4533725" y="3116338"/>
            <a:ext cx="8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highlight>
                  <a:srgbClr val="CC0000"/>
                </a:highlight>
                <a:latin typeface="Courier New"/>
                <a:ea typeface="Courier New"/>
                <a:cs typeface="Courier New"/>
                <a:sym typeface="Courier New"/>
              </a:rPr>
              <a:t>ATCCCA</a:t>
            </a:r>
            <a:endParaRPr>
              <a:solidFill>
                <a:srgbClr val="FFFFFF"/>
              </a:solidFill>
              <a:highlight>
                <a:srgbClr val="CC0000"/>
              </a:highlight>
            </a:endParaRPr>
          </a:p>
        </p:txBody>
      </p:sp>
      <p:sp>
        <p:nvSpPr>
          <p:cNvPr id="980" name="Google Shape;980;p59"/>
          <p:cNvSpPr txBox="1"/>
          <p:nvPr/>
        </p:nvSpPr>
        <p:spPr>
          <a:xfrm>
            <a:off x="1395600" y="3116338"/>
            <a:ext cx="12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FFFFFF"/>
                </a:solidFill>
                <a:highlight>
                  <a:srgbClr val="CC0000"/>
                </a:highlight>
                <a:latin typeface="Courier New"/>
                <a:ea typeface="Courier New"/>
                <a:cs typeface="Courier New"/>
                <a:sym typeface="Courier New"/>
              </a:rPr>
              <a:t>AGGATGGGC</a:t>
            </a:r>
            <a:endParaRPr>
              <a:solidFill>
                <a:srgbClr val="FFFFFF"/>
              </a:solidFill>
              <a:highlight>
                <a:srgbClr val="CC0000"/>
              </a:highlight>
            </a:endParaRPr>
          </a:p>
        </p:txBody>
      </p:sp>
      <p:cxnSp>
        <p:nvCxnSpPr>
          <p:cNvPr id="981" name="Google Shape;981;p59"/>
          <p:cNvCxnSpPr/>
          <p:nvPr/>
        </p:nvCxnSpPr>
        <p:spPr>
          <a:xfrm flipH="1" rot="10800000">
            <a:off x="2439350" y="3139538"/>
            <a:ext cx="1095000" cy="183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59"/>
          <p:cNvCxnSpPr/>
          <p:nvPr/>
        </p:nvCxnSpPr>
        <p:spPr>
          <a:xfrm rot="10800000">
            <a:off x="3535025" y="3139538"/>
            <a:ext cx="1095000" cy="183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59"/>
          <p:cNvCxnSpPr/>
          <p:nvPr/>
        </p:nvCxnSpPr>
        <p:spPr>
          <a:xfrm flipH="1" rot="10800000">
            <a:off x="5234550" y="3139538"/>
            <a:ext cx="357900" cy="183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59"/>
          <p:cNvCxnSpPr/>
          <p:nvPr/>
        </p:nvCxnSpPr>
        <p:spPr>
          <a:xfrm rot="10800000">
            <a:off x="5592425" y="3139538"/>
            <a:ext cx="357900" cy="183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59"/>
          <p:cNvSpPr txBox="1"/>
          <p:nvPr/>
        </p:nvSpPr>
        <p:spPr>
          <a:xfrm>
            <a:off x="3424625" y="4375025"/>
            <a:ext cx="194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Lato"/>
                <a:ea typeface="Lato"/>
                <a:cs typeface="Lato"/>
                <a:sym typeface="Lato"/>
              </a:rPr>
              <a:t>Clinically important variants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86" name="Google Shape;986;p59"/>
          <p:cNvGrpSpPr/>
          <p:nvPr/>
        </p:nvGrpSpPr>
        <p:grpSpPr>
          <a:xfrm>
            <a:off x="1395588" y="2051375"/>
            <a:ext cx="6101225" cy="1465175"/>
            <a:chOff x="1521388" y="4904750"/>
            <a:chExt cx="6101225" cy="1465175"/>
          </a:xfrm>
        </p:grpSpPr>
        <p:sp>
          <p:nvSpPr>
            <p:cNvPr id="987" name="Google Shape;987;p59"/>
            <p:cNvSpPr txBox="1"/>
            <p:nvPr/>
          </p:nvSpPr>
          <p:spPr>
            <a:xfrm>
              <a:off x="5990313" y="4904750"/>
              <a:ext cx="163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highlight>
                    <a:schemeClr val="accent5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GGGTGACGAGG</a:t>
              </a:r>
              <a:endParaRPr>
                <a:highlight>
                  <a:schemeClr val="accent5"/>
                </a:highlight>
              </a:endParaRPr>
            </a:p>
          </p:txBody>
        </p:sp>
        <p:sp>
          <p:nvSpPr>
            <p:cNvPr id="988" name="Google Shape;988;p59"/>
            <p:cNvSpPr txBox="1"/>
            <p:nvPr/>
          </p:nvSpPr>
          <p:spPr>
            <a:xfrm>
              <a:off x="4659513" y="4904750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highlight>
                    <a:schemeClr val="accent5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ATCCCA</a:t>
              </a:r>
              <a:endParaRPr>
                <a:highlight>
                  <a:schemeClr val="accent5"/>
                </a:highlight>
              </a:endParaRPr>
            </a:p>
          </p:txBody>
        </p:sp>
        <p:sp>
          <p:nvSpPr>
            <p:cNvPr id="989" name="Google Shape;989;p59"/>
            <p:cNvSpPr txBox="1"/>
            <p:nvPr/>
          </p:nvSpPr>
          <p:spPr>
            <a:xfrm>
              <a:off x="1521388" y="4904750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highlight>
                    <a:schemeClr val="accent5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highlight>
                  <a:schemeClr val="accent5"/>
                </a:highlight>
              </a:endParaRPr>
            </a:p>
          </p:txBody>
        </p:sp>
        <p:cxnSp>
          <p:nvCxnSpPr>
            <p:cNvPr id="990" name="Google Shape;990;p59"/>
            <p:cNvCxnSpPr/>
            <p:nvPr/>
          </p:nvCxnSpPr>
          <p:spPr>
            <a:xfrm flipH="1" rot="10800000">
              <a:off x="2565138" y="4927950"/>
              <a:ext cx="1095000" cy="183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1" name="Google Shape;991;p59"/>
            <p:cNvCxnSpPr/>
            <p:nvPr/>
          </p:nvCxnSpPr>
          <p:spPr>
            <a:xfrm rot="10800000">
              <a:off x="3660813" y="4927950"/>
              <a:ext cx="1095000" cy="183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2" name="Google Shape;992;p59"/>
            <p:cNvCxnSpPr/>
            <p:nvPr/>
          </p:nvCxnSpPr>
          <p:spPr>
            <a:xfrm flipH="1" rot="10800000">
              <a:off x="5360337" y="4927950"/>
              <a:ext cx="357900" cy="183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3" name="Google Shape;993;p59"/>
            <p:cNvCxnSpPr/>
            <p:nvPr/>
          </p:nvCxnSpPr>
          <p:spPr>
            <a:xfrm rot="10800000">
              <a:off x="5718212" y="4927950"/>
              <a:ext cx="357900" cy="183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4" name="Google Shape;994;p59"/>
            <p:cNvSpPr txBox="1"/>
            <p:nvPr/>
          </p:nvSpPr>
          <p:spPr>
            <a:xfrm>
              <a:off x="5990313" y="5969725"/>
              <a:ext cx="1409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E6913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GGGTGACGAGG</a:t>
              </a:r>
              <a:endParaRPr>
                <a:solidFill>
                  <a:srgbClr val="FFFFFF"/>
                </a:solidFill>
                <a:highlight>
                  <a:srgbClr val="E69138"/>
                </a:highlight>
              </a:endParaRPr>
            </a:p>
          </p:txBody>
        </p:sp>
        <p:sp>
          <p:nvSpPr>
            <p:cNvPr id="995" name="Google Shape;995;p59"/>
            <p:cNvSpPr txBox="1"/>
            <p:nvPr/>
          </p:nvSpPr>
          <p:spPr>
            <a:xfrm>
              <a:off x="4659513" y="5969713"/>
              <a:ext cx="83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E6913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ATCCCA</a:t>
              </a:r>
              <a:endParaRPr>
                <a:solidFill>
                  <a:srgbClr val="FFFFFF"/>
                </a:solidFill>
                <a:highlight>
                  <a:srgbClr val="E69138"/>
                </a:highlight>
              </a:endParaRPr>
            </a:p>
          </p:txBody>
        </p:sp>
        <p:sp>
          <p:nvSpPr>
            <p:cNvPr id="996" name="Google Shape;996;p59"/>
            <p:cNvSpPr txBox="1"/>
            <p:nvPr/>
          </p:nvSpPr>
          <p:spPr>
            <a:xfrm>
              <a:off x="1521388" y="5969713"/>
              <a:ext cx="123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>
                  <a:solidFill>
                    <a:srgbClr val="FFFFFF"/>
                  </a:solidFill>
                  <a:highlight>
                    <a:srgbClr val="E6913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AGGATGGGC</a:t>
              </a:r>
              <a:endParaRPr>
                <a:solidFill>
                  <a:srgbClr val="FFFFFF"/>
                </a:solidFill>
                <a:highlight>
                  <a:srgbClr val="E69138"/>
                </a:highlight>
              </a:endParaRPr>
            </a:p>
          </p:txBody>
        </p:sp>
        <p:cxnSp>
          <p:nvCxnSpPr>
            <p:cNvPr id="997" name="Google Shape;997;p59"/>
            <p:cNvCxnSpPr/>
            <p:nvPr/>
          </p:nvCxnSpPr>
          <p:spPr>
            <a:xfrm flipH="1" rot="10800000">
              <a:off x="2565138" y="5992913"/>
              <a:ext cx="1095000" cy="18330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8" name="Google Shape;998;p59"/>
            <p:cNvCxnSpPr/>
            <p:nvPr/>
          </p:nvCxnSpPr>
          <p:spPr>
            <a:xfrm rot="10800000">
              <a:off x="3660813" y="5992913"/>
              <a:ext cx="1095000" cy="18330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9" name="Google Shape;999;p59"/>
            <p:cNvCxnSpPr/>
            <p:nvPr/>
          </p:nvCxnSpPr>
          <p:spPr>
            <a:xfrm flipH="1" rot="10800000">
              <a:off x="5360337" y="5992913"/>
              <a:ext cx="357900" cy="18330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0" name="Google Shape;1000;p59"/>
            <p:cNvCxnSpPr/>
            <p:nvPr/>
          </p:nvCxnSpPr>
          <p:spPr>
            <a:xfrm rot="10800000">
              <a:off x="5718212" y="5992913"/>
              <a:ext cx="357900" cy="183300"/>
            </a:xfrm>
            <a:prstGeom prst="straightConnector1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1" name="Google Shape;1001;p5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MANE Plus Clinical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0"/>
          <p:cNvSpPr txBox="1"/>
          <p:nvPr>
            <p:ph idx="4294967295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ts val="2400"/>
              <a:buFont typeface="Helvetica Neue"/>
              <a:buChar char="•"/>
            </a:pPr>
            <a:r>
              <a:rPr i="0" lang="en-ZA" u="none" cap="none" strike="noStrike">
                <a:solidFill>
                  <a:schemeClr val="dk1"/>
                </a:solidFill>
              </a:rPr>
              <a:t>ENS</a:t>
            </a:r>
            <a:r>
              <a:rPr i="0" lang="en-ZA" u="none" cap="none" strike="noStrike">
                <a:solidFill>
                  <a:srgbClr val="980000"/>
                </a:solidFill>
              </a:rPr>
              <a:t>G</a:t>
            </a:r>
            <a:r>
              <a:rPr i="0" lang="en-ZA" u="none" cap="none" strike="noStrike">
                <a:solidFill>
                  <a:schemeClr val="dk1"/>
                </a:solidFill>
              </a:rPr>
              <a:t>###########.#	Ensembl </a:t>
            </a:r>
            <a:r>
              <a:rPr i="0" lang="en-ZA" u="none" cap="none" strike="noStrike">
                <a:solidFill>
                  <a:srgbClr val="990000"/>
                </a:solidFill>
              </a:rPr>
              <a:t>Gene</a:t>
            </a:r>
            <a:r>
              <a:rPr i="0" lang="en-ZA" u="none" cap="none" strike="noStrike">
                <a:solidFill>
                  <a:schemeClr val="dk1"/>
                </a:solidFill>
              </a:rPr>
              <a:t> ID</a:t>
            </a:r>
            <a:endParaRPr i="0" u="none" cap="none" strike="noStrike">
              <a:solidFill>
                <a:schemeClr val="dk1"/>
              </a:solidFill>
            </a:endParaRPr>
          </a:p>
          <a:p>
            <a:pPr indent="-2921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8D1C0B"/>
              </a:buClr>
              <a:buSzPts val="2400"/>
              <a:buFont typeface="Helvetica Neue"/>
              <a:buChar char="•"/>
            </a:pPr>
            <a:r>
              <a:rPr i="0" lang="en-ZA" u="none" cap="none" strike="noStrike">
                <a:solidFill>
                  <a:schemeClr val="dk1"/>
                </a:solidFill>
              </a:rPr>
              <a:t>ENS</a:t>
            </a:r>
            <a:r>
              <a:rPr i="0" lang="en-ZA" u="none" cap="none" strike="noStrike">
                <a:solidFill>
                  <a:srgbClr val="990000"/>
                </a:solidFill>
              </a:rPr>
              <a:t>T</a:t>
            </a:r>
            <a:r>
              <a:rPr i="0" lang="en-ZA" u="none" cap="none" strike="noStrike">
                <a:solidFill>
                  <a:schemeClr val="dk1"/>
                </a:solidFill>
              </a:rPr>
              <a:t>###########</a:t>
            </a:r>
            <a:r>
              <a:rPr lang="en-ZA">
                <a:solidFill>
                  <a:schemeClr val="dk1"/>
                </a:solidFill>
              </a:rPr>
              <a:t>.#</a:t>
            </a:r>
            <a:r>
              <a:rPr i="0" lang="en-ZA" u="none" cap="none" strike="noStrike">
                <a:solidFill>
                  <a:schemeClr val="dk1"/>
                </a:solidFill>
              </a:rPr>
              <a:t>	Ensembl </a:t>
            </a:r>
            <a:r>
              <a:rPr i="0" lang="en-ZA" u="none" cap="none" strike="noStrike">
                <a:solidFill>
                  <a:srgbClr val="990000"/>
                </a:solidFill>
              </a:rPr>
              <a:t>Transcript</a:t>
            </a:r>
            <a:r>
              <a:rPr i="0" lang="en-ZA" u="none" cap="none" strike="noStrike">
                <a:solidFill>
                  <a:schemeClr val="dk1"/>
                </a:solidFill>
              </a:rPr>
              <a:t> ID</a:t>
            </a:r>
            <a:endParaRPr i="0" u="none" cap="none" strike="noStrike">
              <a:solidFill>
                <a:schemeClr val="dk1"/>
              </a:solidFill>
            </a:endParaRPr>
          </a:p>
          <a:p>
            <a:pPr indent="-2921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8D1C0B"/>
              </a:buClr>
              <a:buSzPts val="2400"/>
              <a:buFont typeface="Helvetica Neue"/>
              <a:buChar char="•"/>
            </a:pPr>
            <a:r>
              <a:rPr i="0" lang="en-ZA" u="none" cap="none" strike="noStrike">
                <a:solidFill>
                  <a:schemeClr val="dk1"/>
                </a:solidFill>
              </a:rPr>
              <a:t>ENS</a:t>
            </a:r>
            <a:r>
              <a:rPr i="0" lang="en-ZA" u="none" cap="none" strike="noStrike">
                <a:solidFill>
                  <a:srgbClr val="990000"/>
                </a:solidFill>
              </a:rPr>
              <a:t>P</a:t>
            </a:r>
            <a:r>
              <a:rPr i="0" lang="en-ZA" u="none" cap="none" strike="noStrike">
                <a:solidFill>
                  <a:schemeClr val="dk1"/>
                </a:solidFill>
              </a:rPr>
              <a:t>###########</a:t>
            </a:r>
            <a:r>
              <a:rPr lang="en-ZA">
                <a:solidFill>
                  <a:schemeClr val="dk1"/>
                </a:solidFill>
              </a:rPr>
              <a:t>.#</a:t>
            </a:r>
            <a:r>
              <a:rPr i="0" lang="en-ZA" u="none" cap="none" strike="noStrike">
                <a:solidFill>
                  <a:schemeClr val="dk1"/>
                </a:solidFill>
              </a:rPr>
              <a:t>	Ensembl </a:t>
            </a:r>
            <a:r>
              <a:rPr i="0" lang="en-ZA" u="none" cap="none" strike="noStrike">
                <a:solidFill>
                  <a:srgbClr val="990000"/>
                </a:solidFill>
              </a:rPr>
              <a:t>Peptide</a:t>
            </a:r>
            <a:r>
              <a:rPr i="0" lang="en-ZA" u="none" cap="none" strike="noStrike">
                <a:solidFill>
                  <a:schemeClr val="dk1"/>
                </a:solidFill>
              </a:rPr>
              <a:t> ID</a:t>
            </a:r>
            <a:endParaRPr i="0" u="none" cap="none" strike="noStrike">
              <a:solidFill>
                <a:schemeClr val="dk1"/>
              </a:solidFill>
            </a:endParaRPr>
          </a:p>
          <a:p>
            <a:pPr indent="-2921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8D1C0B"/>
              </a:buClr>
              <a:buSzPts val="2400"/>
              <a:buFont typeface="Helvetica Neue"/>
              <a:buChar char="•"/>
            </a:pPr>
            <a:r>
              <a:rPr i="0" lang="en-ZA" u="none" cap="none" strike="noStrike">
                <a:solidFill>
                  <a:schemeClr val="dk1"/>
                </a:solidFill>
              </a:rPr>
              <a:t>ENS</a:t>
            </a:r>
            <a:r>
              <a:rPr i="0" lang="en-ZA" u="none" cap="none" strike="noStrike">
                <a:solidFill>
                  <a:srgbClr val="990000"/>
                </a:solidFill>
              </a:rPr>
              <a:t>E</a:t>
            </a:r>
            <a:r>
              <a:rPr i="0" lang="en-ZA" u="none" cap="none" strike="noStrike">
                <a:solidFill>
                  <a:schemeClr val="dk1"/>
                </a:solidFill>
              </a:rPr>
              <a:t>###########</a:t>
            </a:r>
            <a:r>
              <a:rPr lang="en-ZA">
                <a:solidFill>
                  <a:schemeClr val="dk1"/>
                </a:solidFill>
              </a:rPr>
              <a:t>.#</a:t>
            </a:r>
            <a:r>
              <a:rPr i="0" lang="en-ZA" u="none" cap="none" strike="noStrike">
                <a:solidFill>
                  <a:schemeClr val="dk1"/>
                </a:solidFill>
              </a:rPr>
              <a:t>	Ensembl </a:t>
            </a:r>
            <a:r>
              <a:rPr i="0" lang="en-ZA" u="none" cap="none" strike="noStrike">
                <a:solidFill>
                  <a:srgbClr val="990000"/>
                </a:solidFill>
              </a:rPr>
              <a:t>Exon</a:t>
            </a:r>
            <a:r>
              <a:rPr i="0" lang="en-ZA" u="none" cap="none" strike="noStrike">
                <a:solidFill>
                  <a:schemeClr val="dk1"/>
                </a:solidFill>
              </a:rPr>
              <a:t> ID</a:t>
            </a:r>
            <a:endParaRPr i="0" u="none" cap="none" strike="noStrike">
              <a:solidFill>
                <a:schemeClr val="dk1"/>
              </a:solidFill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ts val="2200"/>
              <a:buFont typeface="Calibri"/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</a:endParaRPr>
          </a:p>
          <a:p>
            <a:pPr indent="-3175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8D1C0B"/>
              </a:buClr>
              <a:buSzPts val="2400"/>
              <a:buFont typeface="Helvetica Neue"/>
              <a:buChar char="•"/>
            </a:pPr>
            <a:r>
              <a:rPr i="0" lang="en-ZA" u="none" cap="none" strike="noStrike">
                <a:solidFill>
                  <a:schemeClr val="dk1"/>
                </a:solidFill>
              </a:rPr>
              <a:t>For non-human species a suffix is added:</a:t>
            </a:r>
            <a:endParaRPr i="0" u="none" cap="none" strike="noStrike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8D1C0B"/>
              </a:buClr>
              <a:buFont typeface="Calibri"/>
              <a:buNone/>
            </a:pPr>
            <a:r>
              <a:rPr i="0" lang="en-ZA" u="none" cap="none" strike="noStrike">
                <a:solidFill>
                  <a:schemeClr val="dk1"/>
                </a:solidFill>
              </a:rPr>
              <a:t>MUS (</a:t>
            </a:r>
            <a:r>
              <a:rPr i="1" lang="en-ZA" u="none" cap="none" strike="noStrike">
                <a:solidFill>
                  <a:srgbClr val="990000"/>
                </a:solidFill>
              </a:rPr>
              <a:t>Mus musculus</a:t>
            </a:r>
            <a:r>
              <a:rPr i="0" lang="en-ZA" u="none" cap="none" strike="noStrike">
                <a:solidFill>
                  <a:schemeClr val="dk1"/>
                </a:solidFill>
              </a:rPr>
              <a:t>) for mouse ENS</a:t>
            </a:r>
            <a:r>
              <a:rPr i="0" lang="en-ZA" u="none" cap="none" strike="noStrike">
                <a:solidFill>
                  <a:srgbClr val="990000"/>
                </a:solidFill>
              </a:rPr>
              <a:t>MUS</a:t>
            </a:r>
            <a:r>
              <a:rPr i="0" lang="en-ZA" u="none" cap="none" strike="noStrike">
                <a:solidFill>
                  <a:schemeClr val="dk1"/>
                </a:solidFill>
              </a:rPr>
              <a:t>G###</a:t>
            </a:r>
            <a:endParaRPr i="0" u="none" cap="none" strike="noStrike">
              <a:solidFill>
                <a:schemeClr val="dk1"/>
              </a:solidFill>
            </a:endParaRPr>
          </a:p>
          <a:p>
            <a:pPr indent="-342900" lvl="0" marL="800100" marR="0" rtl="0" algn="l">
              <a:spcBef>
                <a:spcPts val="560"/>
              </a:spcBef>
              <a:spcAft>
                <a:spcPts val="0"/>
              </a:spcAft>
              <a:buClr>
                <a:srgbClr val="8D1C0B"/>
              </a:buClr>
              <a:buFont typeface="Calibri"/>
              <a:buNone/>
            </a:pPr>
            <a:r>
              <a:rPr i="0" lang="en-ZA" u="none" cap="none" strike="noStrike">
                <a:solidFill>
                  <a:schemeClr val="dk1"/>
                </a:solidFill>
              </a:rPr>
              <a:t>DAR (</a:t>
            </a:r>
            <a:r>
              <a:rPr i="1" lang="en-ZA" u="none" cap="none" strike="noStrike">
                <a:solidFill>
                  <a:srgbClr val="990000"/>
                </a:solidFill>
              </a:rPr>
              <a:t>Danio rerio</a:t>
            </a:r>
            <a:r>
              <a:rPr i="0" lang="en-ZA" u="none" cap="none" strike="noStrike">
                <a:solidFill>
                  <a:schemeClr val="dk1"/>
                </a:solidFill>
              </a:rPr>
              <a:t>) for zebrafish: ENS</a:t>
            </a:r>
            <a:r>
              <a:rPr i="0" lang="en-ZA" u="none" cap="none" strike="noStrike">
                <a:solidFill>
                  <a:srgbClr val="990000"/>
                </a:solidFill>
              </a:rPr>
              <a:t>DAR</a:t>
            </a:r>
            <a:r>
              <a:rPr i="0" lang="en-ZA" u="none" cap="none" strike="noStrike">
                <a:solidFill>
                  <a:schemeClr val="dk1"/>
                </a:solidFill>
              </a:rPr>
              <a:t>G###</a:t>
            </a:r>
            <a:endParaRPr i="0" u="none" cap="none" strike="noStrike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8D1C0B"/>
              </a:buClr>
              <a:buFont typeface="Calibri"/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8D1C0B"/>
              </a:buClr>
              <a:buFont typeface="Calibri"/>
              <a:buNone/>
            </a:pPr>
            <a:r>
              <a:rPr lang="en-ZA" sz="2200"/>
              <a:t>http://www.ensembl.org/info/genome/stable_ids/index.html</a:t>
            </a:r>
            <a:endParaRPr sz="2200"/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ts val="22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60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 stable IDs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Other annotation on genes</a:t>
            </a:r>
            <a:endParaRPr/>
          </a:p>
        </p:txBody>
      </p:sp>
      <p:sp>
        <p:nvSpPr>
          <p:cNvPr id="1015" name="Google Shape;1015;p61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GO terms describing transcript function.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Protein domains from InterProScan.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Links to other databases.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Variants within the genes, covered in the Variation module.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Phenotypes associated with the genes, covered in the Variation module.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Homologues of the gene, covered in the Comparative Genomics module.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2"/>
          <p:cNvSpPr/>
          <p:nvPr/>
        </p:nvSpPr>
        <p:spPr>
          <a:xfrm>
            <a:off x="2765900" y="1169800"/>
            <a:ext cx="1927500" cy="914400"/>
          </a:xfrm>
          <a:prstGeom prst="wedgeEllipseCallout">
            <a:avLst>
              <a:gd fmla="val 41715" name="adj1"/>
              <a:gd fmla="val 57151" name="adj2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Innate immunity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1" name="Google Shape;1021;p62"/>
          <p:cNvSpPr/>
          <p:nvPr/>
        </p:nvSpPr>
        <p:spPr>
          <a:xfrm>
            <a:off x="6016250" y="1147450"/>
            <a:ext cx="1696800" cy="959100"/>
          </a:xfrm>
          <a:prstGeom prst="wedgeRectCallout">
            <a:avLst>
              <a:gd fmla="val -77760" name="adj1"/>
              <a:gd fmla="val 25263" name="adj2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Non-specific immunity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2" name="Google Shape;1022;p62"/>
          <p:cNvSpPr/>
          <p:nvPr/>
        </p:nvSpPr>
        <p:spPr>
          <a:xfrm>
            <a:off x="3512200" y="4028025"/>
            <a:ext cx="1791900" cy="959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Phagocyte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3" name="Google Shape;1023;p62"/>
          <p:cNvSpPr/>
          <p:nvPr/>
        </p:nvSpPr>
        <p:spPr>
          <a:xfrm>
            <a:off x="2491050" y="3139425"/>
            <a:ext cx="1371300" cy="849900"/>
          </a:xfrm>
          <a:prstGeom prst="wedgeRoundRectCallout">
            <a:avLst>
              <a:gd fmla="val 17622" name="adj1"/>
              <a:gd fmla="val 89790" name="adj2"/>
              <a:gd fmla="val 0" name="adj3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Complement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Google Shape;1024;p62"/>
          <p:cNvSpPr/>
          <p:nvPr/>
        </p:nvSpPr>
        <p:spPr>
          <a:xfrm>
            <a:off x="5004650" y="3074925"/>
            <a:ext cx="1437000" cy="914400"/>
          </a:xfrm>
          <a:prstGeom prst="wedgeEllipseCallout">
            <a:avLst>
              <a:gd fmla="val -15538" name="adj1"/>
              <a:gd fmla="val 92514" name="adj2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Cytokines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" name="Google Shape;1025;p62"/>
          <p:cNvSpPr/>
          <p:nvPr/>
        </p:nvSpPr>
        <p:spPr>
          <a:xfrm>
            <a:off x="7125225" y="3139425"/>
            <a:ext cx="1437000" cy="1026600"/>
          </a:xfrm>
          <a:prstGeom prst="cloudCallout">
            <a:avLst>
              <a:gd fmla="val 35294" name="adj1"/>
              <a:gd fmla="val 85971" name="adj2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Natural killer cells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6" name="Google Shape;1026;p62"/>
          <p:cNvSpPr txBox="1"/>
          <p:nvPr/>
        </p:nvSpPr>
        <p:spPr>
          <a:xfrm>
            <a:off x="172850" y="1253750"/>
            <a:ext cx="20670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Multiple terms for the same thing</a:t>
            </a:r>
            <a:endParaRPr sz="18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7" name="Google Shape;1027;p62"/>
          <p:cNvSpPr txBox="1"/>
          <p:nvPr/>
        </p:nvSpPr>
        <p:spPr>
          <a:xfrm>
            <a:off x="172850" y="3206925"/>
            <a:ext cx="20670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descriptions too specific</a:t>
            </a:r>
            <a:endParaRPr sz="1800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8" name="Google Shape;1028;p62"/>
          <p:cNvSpPr/>
          <p:nvPr/>
        </p:nvSpPr>
        <p:spPr>
          <a:xfrm>
            <a:off x="6461238" y="3921825"/>
            <a:ext cx="644400" cy="625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Mast cells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9" name="Google Shape;1029;p6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Why Gene Ontology (GO)?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GO terms form a controlled vocabulary</a:t>
            </a:r>
            <a:endParaRPr/>
          </a:p>
        </p:txBody>
      </p:sp>
      <p:sp>
        <p:nvSpPr>
          <p:cNvPr id="1036" name="Google Shape;1036;p63"/>
          <p:cNvSpPr txBox="1"/>
          <p:nvPr/>
        </p:nvSpPr>
        <p:spPr>
          <a:xfrm>
            <a:off x="911100" y="1915600"/>
            <a:ext cx="73218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3000">
                <a:latin typeface="Helvetica Neue"/>
                <a:ea typeface="Helvetica Neue"/>
                <a:cs typeface="Helvetica Neue"/>
                <a:sym typeface="Helvetica Neue"/>
              </a:rPr>
              <a:t>GO:0045087</a:t>
            </a:r>
            <a:r>
              <a:rPr lang="en-ZA" sz="3000">
                <a:latin typeface="Helvetica Neue"/>
                <a:ea typeface="Helvetica Neue"/>
                <a:cs typeface="Helvetica Neue"/>
                <a:sym typeface="Helvetica Neue"/>
              </a:rPr>
              <a:t> - innate immune response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Innate immune responses are defense responses mediated by germline encoded components that directly recognise components of potential pathogens.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4"/>
          <p:cNvSpPr txBox="1"/>
          <p:nvPr/>
        </p:nvSpPr>
        <p:spPr>
          <a:xfrm>
            <a:off x="3756375" y="1732400"/>
            <a:ext cx="1999500" cy="579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GO:0045087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innate immune response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2" name="Google Shape;1042;p64"/>
          <p:cNvSpPr txBox="1"/>
          <p:nvPr/>
        </p:nvSpPr>
        <p:spPr>
          <a:xfrm>
            <a:off x="3756375" y="887750"/>
            <a:ext cx="1999500" cy="540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GO:0006955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immune response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3" name="Google Shape;1043;p64"/>
          <p:cNvSpPr/>
          <p:nvPr/>
        </p:nvSpPr>
        <p:spPr>
          <a:xfrm>
            <a:off x="4654725" y="1496375"/>
            <a:ext cx="202800" cy="18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4" name="Google Shape;1044;p64"/>
          <p:cNvSpPr txBox="1"/>
          <p:nvPr/>
        </p:nvSpPr>
        <p:spPr>
          <a:xfrm>
            <a:off x="74075" y="2189600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GO:0006957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complement activation, alternative pathway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5" name="Google Shape;1045;p64"/>
          <p:cNvSpPr txBox="1"/>
          <p:nvPr/>
        </p:nvSpPr>
        <p:spPr>
          <a:xfrm>
            <a:off x="2403825" y="3728800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GO:0001867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complement activation, lectin pathway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6" name="Google Shape;1046;p64"/>
          <p:cNvSpPr txBox="1"/>
          <p:nvPr/>
        </p:nvSpPr>
        <p:spPr>
          <a:xfrm>
            <a:off x="7072675" y="2973025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GO:0009814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defence response, incompatible interaction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Google Shape;1047;p64"/>
          <p:cNvSpPr txBox="1"/>
          <p:nvPr/>
        </p:nvSpPr>
        <p:spPr>
          <a:xfrm>
            <a:off x="74075" y="2973025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GO:0042381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hemolymph coagulation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8" name="Google Shape;1048;p64"/>
          <p:cNvSpPr txBox="1"/>
          <p:nvPr/>
        </p:nvSpPr>
        <p:spPr>
          <a:xfrm>
            <a:off x="7072675" y="2189600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GO:0009682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induced systemic resistance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Google Shape;1049;p64"/>
          <p:cNvSpPr txBox="1"/>
          <p:nvPr/>
        </p:nvSpPr>
        <p:spPr>
          <a:xfrm>
            <a:off x="4738250" y="3728800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GO:0002227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innate immune response in mucosa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0" name="Google Shape;1050;p64"/>
          <p:cNvSpPr txBox="1"/>
          <p:nvPr/>
        </p:nvSpPr>
        <p:spPr>
          <a:xfrm>
            <a:off x="3652950" y="2931550"/>
            <a:ext cx="22068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GO:0035420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MAPK cascade involved in innate immune response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1" name="Google Shape;1051;p64"/>
          <p:cNvSpPr txBox="1"/>
          <p:nvPr/>
        </p:nvSpPr>
        <p:spPr>
          <a:xfrm>
            <a:off x="2403825" y="4526050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GO:0035006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melanisation defence response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2" name="Google Shape;1052;p64"/>
          <p:cNvSpPr txBox="1"/>
          <p:nvPr/>
        </p:nvSpPr>
        <p:spPr>
          <a:xfrm>
            <a:off x="4738250" y="4539875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GO:0002228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natural killer cell mediated immunity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3" name="Google Shape;1053;p64"/>
          <p:cNvSpPr txBox="1"/>
          <p:nvPr/>
        </p:nvSpPr>
        <p:spPr>
          <a:xfrm>
            <a:off x="4733550" y="5323300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GO:0045824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negative reg of innate immune response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4" name="Google Shape;1054;p64"/>
          <p:cNvSpPr txBox="1"/>
          <p:nvPr/>
        </p:nvSpPr>
        <p:spPr>
          <a:xfrm>
            <a:off x="2394450" y="5323300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GO:0009626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plant-type hypersensitive response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5" name="Google Shape;1055;p64"/>
          <p:cNvSpPr txBox="1"/>
          <p:nvPr/>
        </p:nvSpPr>
        <p:spPr>
          <a:xfrm>
            <a:off x="74075" y="5323300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GO:0045089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positive reg of innate immune response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6" name="Google Shape;1056;p64"/>
          <p:cNvSpPr txBox="1"/>
          <p:nvPr/>
        </p:nvSpPr>
        <p:spPr>
          <a:xfrm>
            <a:off x="7072675" y="5323300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GO:0045088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regulation of innate immune response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7" name="Google Shape;1057;p64"/>
          <p:cNvSpPr txBox="1"/>
          <p:nvPr/>
        </p:nvSpPr>
        <p:spPr>
          <a:xfrm>
            <a:off x="7072675" y="4539875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GO:0034341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response to interferon-gamma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8" name="Google Shape;1058;p64"/>
          <p:cNvSpPr txBox="1"/>
          <p:nvPr/>
        </p:nvSpPr>
        <p:spPr>
          <a:xfrm>
            <a:off x="74075" y="4539875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GO:0034340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response to type I interferon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9" name="Google Shape;1059;p64"/>
          <p:cNvSpPr txBox="1"/>
          <p:nvPr/>
        </p:nvSpPr>
        <p:spPr>
          <a:xfrm>
            <a:off x="74075" y="3756450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GO:0034342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response to type II interferon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0" name="Google Shape;1060;p64"/>
          <p:cNvSpPr txBox="1"/>
          <p:nvPr/>
        </p:nvSpPr>
        <p:spPr>
          <a:xfrm>
            <a:off x="7072675" y="3756450"/>
            <a:ext cx="1999500" cy="705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ZA" sz="1300">
                <a:latin typeface="Helvetica Neue"/>
                <a:ea typeface="Helvetica Neue"/>
                <a:cs typeface="Helvetica Neue"/>
                <a:sym typeface="Helvetica Neue"/>
              </a:rPr>
              <a:t>GO:0009616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300">
                <a:latin typeface="Helvetica Neue"/>
                <a:ea typeface="Helvetica Neue"/>
                <a:cs typeface="Helvetica Neue"/>
                <a:sym typeface="Helvetica Neue"/>
              </a:rPr>
              <a:t>virus induced gene silencing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1" name="Google Shape;1061;p64"/>
          <p:cNvSpPr/>
          <p:nvPr/>
        </p:nvSpPr>
        <p:spPr>
          <a:xfrm>
            <a:off x="4654941" y="2569625"/>
            <a:ext cx="202800" cy="18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Google Shape;1062;p64"/>
          <p:cNvSpPr/>
          <p:nvPr/>
        </p:nvSpPr>
        <p:spPr>
          <a:xfrm rot="-1541579">
            <a:off x="4927878" y="2569550"/>
            <a:ext cx="202745" cy="1804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Google Shape;1063;p64"/>
          <p:cNvSpPr/>
          <p:nvPr/>
        </p:nvSpPr>
        <p:spPr>
          <a:xfrm rot="-2476896">
            <a:off x="5545818" y="2524543"/>
            <a:ext cx="202801" cy="18047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Google Shape;1064;p64"/>
          <p:cNvSpPr/>
          <p:nvPr/>
        </p:nvSpPr>
        <p:spPr>
          <a:xfrm rot="-2110364">
            <a:off x="5234315" y="2569599"/>
            <a:ext cx="202589" cy="18037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5" name="Google Shape;1065;p64"/>
          <p:cNvSpPr/>
          <p:nvPr/>
        </p:nvSpPr>
        <p:spPr>
          <a:xfrm rot="-4010754">
            <a:off x="5845354" y="2283276"/>
            <a:ext cx="202947" cy="18049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6" name="Google Shape;1066;p64"/>
          <p:cNvSpPr/>
          <p:nvPr/>
        </p:nvSpPr>
        <p:spPr>
          <a:xfrm flipH="1" rot="1541579">
            <a:off x="4382060" y="2569550"/>
            <a:ext cx="202745" cy="1804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7" name="Google Shape;1067;p64"/>
          <p:cNvSpPr/>
          <p:nvPr/>
        </p:nvSpPr>
        <p:spPr>
          <a:xfrm flipH="1" rot="2476896">
            <a:off x="3764064" y="2524543"/>
            <a:ext cx="202801" cy="18047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8" name="Google Shape;1068;p64"/>
          <p:cNvSpPr/>
          <p:nvPr/>
        </p:nvSpPr>
        <p:spPr>
          <a:xfrm flipH="1" rot="2110364">
            <a:off x="4075779" y="2569599"/>
            <a:ext cx="202589" cy="18037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9" name="Google Shape;1069;p64"/>
          <p:cNvSpPr/>
          <p:nvPr/>
        </p:nvSpPr>
        <p:spPr>
          <a:xfrm flipH="1" rot="4010754">
            <a:off x="3464381" y="2283276"/>
            <a:ext cx="202947" cy="18049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0" name="Google Shape;1070;p6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GO terms are hierarchical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More information</a:t>
            </a:r>
            <a:endParaRPr/>
          </a:p>
        </p:txBody>
      </p:sp>
      <p:sp>
        <p:nvSpPr>
          <p:cNvPr id="1077" name="Google Shape;1077;p65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The Ensembl gene annotation system.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Aken </a:t>
            </a:r>
            <a:r>
              <a:rPr i="1" lang="en-ZA"/>
              <a:t>et al</a:t>
            </a:r>
            <a:r>
              <a:rPr lang="en-ZA"/>
              <a:t>. 2016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http://europepmc.org/articles/PMC4919035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Hands on</a:t>
            </a:r>
            <a:endParaRPr/>
          </a:p>
        </p:txBody>
      </p:sp>
      <p:sp>
        <p:nvSpPr>
          <p:cNvPr id="1084" name="Google Shape;1084;p66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Demo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We’re going to look at an Ensembl gene, </a:t>
            </a:r>
            <a:r>
              <a:rPr i="1" lang="en-ZA">
                <a:solidFill>
                  <a:schemeClr val="accent1"/>
                </a:solidFill>
              </a:rPr>
              <a:t>UQCRQ</a:t>
            </a:r>
            <a:r>
              <a:rPr lang="en-ZA"/>
              <a:t>, and find out information about it and its transcripts.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Task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Please complete task 2.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7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Data Export with BioMart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2300550" y="1014200"/>
            <a:ext cx="4542900" cy="24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TGCTTAATGTGGCTAGTGGCACCGGTTTGGACAGCACAGCTGTAAAATGTTCCCATCCTCACAGTAAGCTGTTACCGTTCCAGGAGATGGGACTGAATTAGAATTCAAACAAATTTTCCAGCGCTTCTGAGTTTTACCTCAGTCACATAATAAGGAATGCATCCCTGTGTAAGTGCATTTTGGTCTTCTGTTTTGCAGACTTATTTACCAAGCATTGGAGGAATATCGTAGGTAAAAATGCCTATTGGATCCAAAGAGAGGCCAACATTTTTTGAAATTTTTAAGACACGCTGCAACAAAGCAGGTATTGACAAATTTTATATAACTTTATAAATTACACCGAGAAAGTGTTTTCTAAAAAATGCTTGCTAAAAACCCAGTACGTCACAGTGTTGCTTAGAACCATAAACTGTTCCTTATGTGTGTATAAATCCAGTTAACAACATAATCATCGTTTGCAGGTTAACCACATGATAAATATAGAACGTCTAGTGGATAAAGAGGAAACTGGCCCCTTGACTAGCAGTAGGAACAATTACTAACAAATCAGAAGCATTAATGT</a:t>
            </a:r>
            <a:endParaRPr sz="1200"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650" y="4279662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025" y="4232100"/>
            <a:ext cx="571375" cy="5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275" y="4232100"/>
            <a:ext cx="571375" cy="5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5313" y="2822525"/>
            <a:ext cx="1333375" cy="1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1794150" y="4755900"/>
            <a:ext cx="5555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latin typeface="Helvetica Neue"/>
                <a:ea typeface="Helvetica Neue"/>
                <a:cs typeface="Helvetica Neue"/>
                <a:sym typeface="Helvetica Neue"/>
              </a:rPr>
              <a:t>Ensembl annotates and maps genomic features from genome sequences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What is Ensembl?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8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ZA"/>
              <a:t>Outline of this session</a:t>
            </a:r>
            <a:endParaRPr/>
          </a:p>
        </p:txBody>
      </p:sp>
      <p:sp>
        <p:nvSpPr>
          <p:cNvPr id="1096" name="Google Shape;1096;p68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What is BioMart?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What can I use it for?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The principle: 4 steps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832" y="4077072"/>
            <a:ext cx="2736304" cy="1368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6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What is BioMart?</a:t>
            </a:r>
            <a:endParaRPr/>
          </a:p>
        </p:txBody>
      </p:sp>
      <p:sp>
        <p:nvSpPr>
          <p:cNvPr id="1103" name="Google Shape;1103;p69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Data export tool with no programming required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Web interface to export Ensembl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Quick table generator (eg Excel)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0"/>
          <p:cNvSpPr txBox="1"/>
          <p:nvPr>
            <p:ph idx="4294967295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ZA"/>
              <a:t>Ensembl browser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ZA"/>
              <a:t>BioMart</a:t>
            </a:r>
            <a:endParaRPr/>
          </a:p>
        </p:txBody>
      </p:sp>
      <p:pic>
        <p:nvPicPr>
          <p:cNvPr id="1110" name="Google Shape;111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475" y="1928350"/>
            <a:ext cx="2006725" cy="16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600" y="1928350"/>
            <a:ext cx="2205568" cy="16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7584" y="1928342"/>
            <a:ext cx="2330891" cy="16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7075" y="3957332"/>
            <a:ext cx="3689126" cy="20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0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Why BioMart?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1"/>
          <p:cNvSpPr txBox="1"/>
          <p:nvPr>
            <p:ph idx="4294967295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ts val="3200"/>
              <a:buFont typeface="Helvetica Neue"/>
              <a:buChar char="•"/>
            </a:pPr>
            <a:r>
              <a:rPr i="0" lang="en-ZA" sz="3200" u="none" cap="none" strike="noStrike">
                <a:solidFill>
                  <a:schemeClr val="dk1"/>
                </a:solidFill>
              </a:rPr>
              <a:t>www.ensembl.org/biomart/martview </a:t>
            </a:r>
            <a:endParaRPr i="0" sz="32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ts val="2200"/>
              <a:buFont typeface="Calibri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</a:endParaRPr>
          </a:p>
        </p:txBody>
      </p:sp>
      <p:pic>
        <p:nvPicPr>
          <p:cNvPr id="1120" name="Google Shape;112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60" y="2095128"/>
            <a:ext cx="7812361" cy="835547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71"/>
          <p:cNvSpPr/>
          <p:nvPr/>
        </p:nvSpPr>
        <p:spPr>
          <a:xfrm>
            <a:off x="3491880" y="2239144"/>
            <a:ext cx="864000" cy="504000"/>
          </a:xfrm>
          <a:prstGeom prst="ellipse">
            <a:avLst/>
          </a:prstGeom>
          <a:noFill/>
          <a:ln cap="flat" cmpd="sng" w="571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7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Where to find BioMart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2"/>
          <p:cNvSpPr txBox="1"/>
          <p:nvPr>
            <p:ph idx="4294967295" type="body"/>
          </p:nvPr>
        </p:nvSpPr>
        <p:spPr>
          <a:xfrm>
            <a:off x="533400" y="1219200"/>
            <a:ext cx="8153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3000">
                <a:solidFill>
                  <a:srgbClr val="302B62"/>
                </a:solidFill>
              </a:rPr>
              <a:t>Ensembl</a:t>
            </a:r>
            <a:endParaRPr sz="3000">
              <a:solidFill>
                <a:srgbClr val="302B62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3000">
                <a:solidFill>
                  <a:srgbClr val="6AA84F"/>
                </a:solidFill>
              </a:rPr>
              <a:t>Ensembl Plants</a:t>
            </a:r>
            <a:endParaRPr sz="30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3000">
                <a:solidFill>
                  <a:srgbClr val="B45F06"/>
                </a:solidFill>
              </a:rPr>
              <a:t>Ensembl Fungi (some exceptions)</a:t>
            </a:r>
            <a:endParaRPr sz="30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3000">
                <a:solidFill>
                  <a:srgbClr val="3C78D8"/>
                </a:solidFill>
              </a:rPr>
              <a:t>Ensembl Metazoa</a:t>
            </a:r>
            <a:endParaRPr sz="3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3000">
                <a:solidFill>
                  <a:srgbClr val="9900FF"/>
                </a:solidFill>
              </a:rPr>
              <a:t>Ensembl Protists (some exceptions)</a:t>
            </a:r>
            <a:endParaRPr sz="3000">
              <a:solidFill>
                <a:srgbClr val="9900FF"/>
              </a:solidFill>
            </a:endParaRPr>
          </a:p>
        </p:txBody>
      </p:sp>
      <p:sp>
        <p:nvSpPr>
          <p:cNvPr id="1129" name="Google Shape;1129;p7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Availability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3"/>
          <p:cNvSpPr txBox="1"/>
          <p:nvPr>
            <p:ph idx="4294967295" type="body"/>
          </p:nvPr>
        </p:nvSpPr>
        <p:spPr>
          <a:xfrm>
            <a:off x="685800" y="1124744"/>
            <a:ext cx="7772400" cy="4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Font typeface="Calibri"/>
              <a:buNone/>
            </a:pPr>
            <a:r>
              <a:rPr lang="en-ZA" sz="2800"/>
              <a:t>Define a set of genes/variants/regulatory features by combinations of parameters, eg:</a:t>
            </a:r>
            <a:endParaRPr sz="2800"/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ZA" sz="2800"/>
              <a:t>A region</a:t>
            </a:r>
            <a:endParaRPr sz="2800"/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ZA" sz="2800"/>
              <a:t>A list of IDs</a:t>
            </a:r>
            <a:endParaRPr sz="2800"/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ZA" sz="2800"/>
              <a:t>Function</a:t>
            </a:r>
            <a:endParaRPr sz="2800"/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Char char="•"/>
            </a:pPr>
            <a:r>
              <a:rPr lang="en-ZA" sz="2800"/>
              <a:t>Phenotypes</a:t>
            </a:r>
            <a:endParaRPr sz="2800"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rgbClr val="8D1C0B"/>
              </a:buClr>
              <a:buSzPts val="2200"/>
              <a:buFont typeface="Calibri"/>
              <a:buNone/>
            </a:pPr>
            <a:r>
              <a:rPr lang="en-ZA" sz="2800"/>
              <a:t>Export data for that set, eg:</a:t>
            </a:r>
            <a:endParaRPr sz="2800"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8D1C0B"/>
              </a:buClr>
              <a:buSzPts val="2800"/>
              <a:buFont typeface="Helvetica Neue"/>
              <a:buChar char="•"/>
            </a:pPr>
            <a:r>
              <a:rPr lang="en-ZA" sz="2800"/>
              <a:t>IDs</a:t>
            </a:r>
            <a:endParaRPr sz="2800"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8D1C0B"/>
              </a:buClr>
              <a:buSzPts val="2800"/>
              <a:buFont typeface="Helvetica Neue"/>
              <a:buChar char="•"/>
            </a:pPr>
            <a:r>
              <a:rPr lang="en-ZA" sz="2800"/>
              <a:t>Sequences</a:t>
            </a:r>
            <a:endParaRPr sz="2800"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8D1C0B"/>
              </a:buClr>
              <a:buSzPts val="2800"/>
              <a:buFont typeface="Helvetica Neue"/>
              <a:buChar char="•"/>
            </a:pPr>
            <a:r>
              <a:rPr lang="en-ZA" sz="2800"/>
              <a:t>Homologues</a:t>
            </a:r>
            <a:endParaRPr sz="2800"/>
          </a:p>
        </p:txBody>
      </p:sp>
      <p:sp>
        <p:nvSpPr>
          <p:cNvPr id="1135" name="Google Shape;1135;p73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What can I do with BioMart?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74"/>
          <p:cNvGrpSpPr/>
          <p:nvPr/>
        </p:nvGrpSpPr>
        <p:grpSpPr>
          <a:xfrm>
            <a:off x="395536" y="980728"/>
            <a:ext cx="8419589" cy="5232600"/>
            <a:chOff x="0" y="0"/>
            <a:chExt cx="8419589" cy="5232600"/>
          </a:xfrm>
        </p:grpSpPr>
        <p:sp>
          <p:nvSpPr>
            <p:cNvPr id="1141" name="Google Shape;1141;p74"/>
            <p:cNvSpPr/>
            <p:nvPr/>
          </p:nvSpPr>
          <p:spPr>
            <a:xfrm>
              <a:off x="0" y="0"/>
              <a:ext cx="7161300" cy="5232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1C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4"/>
            <p:cNvSpPr/>
            <p:nvPr/>
          </p:nvSpPr>
          <p:spPr>
            <a:xfrm>
              <a:off x="5339" y="1569772"/>
              <a:ext cx="1829400" cy="2093100"/>
            </a:xfrm>
            <a:prstGeom prst="roundRect">
              <a:avLst>
                <a:gd fmla="val 16667" name="adj"/>
              </a:avLst>
            </a:prstGeom>
            <a:solidFill>
              <a:srgbClr val="302B62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Dataset</a:t>
              </a:r>
              <a:r>
                <a:rPr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choose database </a:t>
              </a:r>
              <a:r>
                <a:rPr lang="en-ZA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&amp;</a:t>
              </a:r>
              <a:r>
                <a:rPr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species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3" name="Google Shape;1143;p74"/>
            <p:cNvSpPr/>
            <p:nvPr/>
          </p:nvSpPr>
          <p:spPr>
            <a:xfrm>
              <a:off x="1995389" y="1569772"/>
              <a:ext cx="1829400" cy="20931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Filters</a:t>
              </a:r>
              <a:r>
                <a:rPr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ZA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narrowing down the dataset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4" name="Google Shape;1144;p74"/>
            <p:cNvSpPr/>
            <p:nvPr/>
          </p:nvSpPr>
          <p:spPr>
            <a:xfrm>
              <a:off x="3985439" y="1569772"/>
              <a:ext cx="2296200" cy="2093100"/>
            </a:xfrm>
            <a:prstGeom prst="roundRect">
              <a:avLst>
                <a:gd fmla="val 16667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Attributes </a:t>
              </a:r>
              <a:r>
                <a:rPr lang="en-ZA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what to print in your table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5" name="Google Shape;1145;p74"/>
            <p:cNvSpPr/>
            <p:nvPr/>
          </p:nvSpPr>
          <p:spPr>
            <a:xfrm>
              <a:off x="6442289" y="1569772"/>
              <a:ext cx="1977300" cy="2093100"/>
            </a:xfrm>
            <a:prstGeom prst="roundRect">
              <a:avLst>
                <a:gd fmla="val 16667" name="adj"/>
              </a:avLst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Results</a:t>
              </a:r>
              <a:r>
                <a:rPr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table/ sequences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46" name="Google Shape;1146;p7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4 steps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302B62"/>
                </a:solidFill>
              </a:rPr>
              <a:t>Dataset</a:t>
            </a:r>
            <a:endParaRPr>
              <a:solidFill>
                <a:srgbClr val="302B62"/>
              </a:solidFill>
            </a:endParaRPr>
          </a:p>
        </p:txBody>
      </p:sp>
      <p:sp>
        <p:nvSpPr>
          <p:cNvPr id="1153" name="Google Shape;1153;p75"/>
          <p:cNvSpPr txBox="1"/>
          <p:nvPr>
            <p:ph idx="4294967295" type="body"/>
          </p:nvPr>
        </p:nvSpPr>
        <p:spPr>
          <a:xfrm>
            <a:off x="533400" y="2497850"/>
            <a:ext cx="8153400" cy="307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en-ZA" sz="2800"/>
              <a:t>Define the database that you want to search with your filter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ZA" sz="2800"/>
              <a:t>Genes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ZA" sz="2800"/>
              <a:t>Variation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ZA" sz="2800"/>
              <a:t>Regulation 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ZA" sz="2800"/>
              <a:t>Mouse strains (genes)</a:t>
            </a:r>
            <a:endParaRPr sz="2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en-ZA" sz="2800"/>
              <a:t>Define the species</a:t>
            </a:r>
            <a:endParaRPr/>
          </a:p>
        </p:txBody>
      </p:sp>
      <p:grpSp>
        <p:nvGrpSpPr>
          <p:cNvPr id="1154" name="Google Shape;1154;p75"/>
          <p:cNvGrpSpPr/>
          <p:nvPr/>
        </p:nvGrpSpPr>
        <p:grpSpPr>
          <a:xfrm>
            <a:off x="395534" y="980114"/>
            <a:ext cx="8419582" cy="1559315"/>
            <a:chOff x="0" y="0"/>
            <a:chExt cx="8419582" cy="5232600"/>
          </a:xfrm>
        </p:grpSpPr>
        <p:sp>
          <p:nvSpPr>
            <p:cNvPr id="1155" name="Google Shape;1155;p75"/>
            <p:cNvSpPr/>
            <p:nvPr/>
          </p:nvSpPr>
          <p:spPr>
            <a:xfrm>
              <a:off x="0" y="0"/>
              <a:ext cx="7161300" cy="5232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1C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5"/>
            <p:cNvSpPr/>
            <p:nvPr/>
          </p:nvSpPr>
          <p:spPr>
            <a:xfrm>
              <a:off x="5339" y="1569774"/>
              <a:ext cx="1762800" cy="2093100"/>
            </a:xfrm>
            <a:prstGeom prst="roundRect">
              <a:avLst>
                <a:gd fmla="val 16667" name="adj"/>
              </a:avLst>
            </a:prstGeom>
            <a:solidFill>
              <a:srgbClr val="302B62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Dataset</a:t>
              </a:r>
              <a:r>
                <a:rPr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7" name="Google Shape;1157;p75"/>
            <p:cNvSpPr/>
            <p:nvPr/>
          </p:nvSpPr>
          <p:spPr>
            <a:xfrm>
              <a:off x="2032365" y="1569772"/>
              <a:ext cx="1762800" cy="2093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Filters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8" name="Google Shape;1158;p75"/>
            <p:cNvSpPr/>
            <p:nvPr/>
          </p:nvSpPr>
          <p:spPr>
            <a:xfrm>
              <a:off x="4036226" y="1569772"/>
              <a:ext cx="2198400" cy="2093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Attributes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9" name="Google Shape;1159;p75"/>
            <p:cNvSpPr/>
            <p:nvPr/>
          </p:nvSpPr>
          <p:spPr>
            <a:xfrm>
              <a:off x="6498682" y="1569774"/>
              <a:ext cx="1920900" cy="20931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Results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300" y="3001575"/>
            <a:ext cx="3291525" cy="21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6"/>
          <p:cNvSpPr txBox="1"/>
          <p:nvPr/>
        </p:nvSpPr>
        <p:spPr>
          <a:xfrm>
            <a:off x="873150" y="2382400"/>
            <a:ext cx="79347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Font typeface="Calibri"/>
              <a:buNone/>
            </a:pPr>
            <a:r>
              <a:rPr lang="en-ZA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a (large) set of genes/variants by combinations of parameters, eg: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ts val="2400"/>
              <a:buFont typeface="Helvetica Neue"/>
              <a:buChar char="•"/>
            </a:pPr>
            <a:r>
              <a:rPr lang="en-ZA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region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ts val="2400"/>
              <a:buFont typeface="Helvetica Neue"/>
              <a:buChar char="•"/>
            </a:pPr>
            <a:r>
              <a:rPr lang="en-ZA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list of IDs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ts val="2400"/>
              <a:buFont typeface="Helvetica Neue"/>
              <a:buChar char="•"/>
            </a:pPr>
            <a:r>
              <a:rPr lang="en-ZA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(GO term)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D1C0B"/>
              </a:buClr>
              <a:buSzPts val="2400"/>
              <a:buFont typeface="Helvetica Neue"/>
              <a:buChar char="•"/>
            </a:pPr>
            <a:r>
              <a:rPr lang="en-ZA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Phenotypes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Multiple filters use AND logic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6" name="Google Shape;1166;p76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6AA84F"/>
                </a:solidFill>
              </a:rPr>
              <a:t>Filters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167" name="Google Shape;1167;p76"/>
          <p:cNvSpPr/>
          <p:nvPr/>
        </p:nvSpPr>
        <p:spPr>
          <a:xfrm>
            <a:off x="6594013" y="4769350"/>
            <a:ext cx="284100" cy="68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76"/>
          <p:cNvSpPr txBox="1"/>
          <p:nvPr/>
        </p:nvSpPr>
        <p:spPr>
          <a:xfrm>
            <a:off x="4848188" y="5763850"/>
            <a:ext cx="36078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400">
                <a:latin typeface="Helvetica Neue"/>
                <a:ea typeface="Helvetica Neue"/>
                <a:cs typeface="Helvetica Neue"/>
                <a:sym typeface="Helvetica Neue"/>
              </a:rPr>
              <a:t>Get Attributes for these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69" name="Google Shape;1169;p76"/>
          <p:cNvGrpSpPr/>
          <p:nvPr/>
        </p:nvGrpSpPr>
        <p:grpSpPr>
          <a:xfrm>
            <a:off x="395534" y="980114"/>
            <a:ext cx="8419582" cy="1559315"/>
            <a:chOff x="0" y="0"/>
            <a:chExt cx="8419582" cy="5232600"/>
          </a:xfrm>
        </p:grpSpPr>
        <p:sp>
          <p:nvSpPr>
            <p:cNvPr id="1170" name="Google Shape;1170;p76"/>
            <p:cNvSpPr/>
            <p:nvPr/>
          </p:nvSpPr>
          <p:spPr>
            <a:xfrm>
              <a:off x="0" y="0"/>
              <a:ext cx="7161300" cy="5232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1C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6"/>
            <p:cNvSpPr/>
            <p:nvPr/>
          </p:nvSpPr>
          <p:spPr>
            <a:xfrm>
              <a:off x="5339" y="1569774"/>
              <a:ext cx="1762800" cy="20931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Dataset</a:t>
              </a:r>
              <a:r>
                <a:rPr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2" name="Google Shape;1172;p76"/>
            <p:cNvSpPr/>
            <p:nvPr/>
          </p:nvSpPr>
          <p:spPr>
            <a:xfrm>
              <a:off x="2032365" y="1569772"/>
              <a:ext cx="1762800" cy="20931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Filters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3" name="Google Shape;1173;p76"/>
            <p:cNvSpPr/>
            <p:nvPr/>
          </p:nvSpPr>
          <p:spPr>
            <a:xfrm>
              <a:off x="4036226" y="1569772"/>
              <a:ext cx="2198400" cy="2093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Attributes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4" name="Google Shape;1174;p76"/>
            <p:cNvSpPr/>
            <p:nvPr/>
          </p:nvSpPr>
          <p:spPr>
            <a:xfrm>
              <a:off x="6498682" y="1569774"/>
              <a:ext cx="1920900" cy="20931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Results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7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674EA7"/>
                </a:solidFill>
              </a:rPr>
              <a:t>Attributes</a:t>
            </a:r>
            <a:endParaRPr>
              <a:solidFill>
                <a:srgbClr val="674EA7"/>
              </a:solidFill>
            </a:endParaRPr>
          </a:p>
        </p:txBody>
      </p:sp>
      <p:sp>
        <p:nvSpPr>
          <p:cNvPr id="1181" name="Google Shape;1181;p77"/>
          <p:cNvSpPr txBox="1"/>
          <p:nvPr>
            <p:ph idx="1" type="body"/>
          </p:nvPr>
        </p:nvSpPr>
        <p:spPr>
          <a:xfrm>
            <a:off x="533400" y="2476500"/>
            <a:ext cx="8153400" cy="309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8D1C0B"/>
              </a:buClr>
              <a:buSzPts val="2200"/>
              <a:buFont typeface="Calibri"/>
              <a:buNone/>
            </a:pPr>
            <a:r>
              <a:rPr lang="en-ZA" sz="2800"/>
              <a:t>Define the data you want to export:</a:t>
            </a:r>
            <a:endParaRPr sz="2800"/>
          </a:p>
          <a:p>
            <a:pPr indent="-354012" lvl="0" marL="354012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ZA" sz="2800"/>
              <a:t>IDs</a:t>
            </a:r>
            <a:endParaRPr sz="2800"/>
          </a:p>
          <a:p>
            <a:pPr indent="-354012" lvl="0" marL="354012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ZA" sz="2800"/>
              <a:t>Features</a:t>
            </a:r>
            <a:endParaRPr sz="2800"/>
          </a:p>
          <a:p>
            <a:pPr indent="-354012" lvl="0" marL="354012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ZA" sz="2800"/>
              <a:t>Sequences</a:t>
            </a:r>
            <a:endParaRPr sz="2800"/>
          </a:p>
          <a:p>
            <a:pPr indent="-354012" lvl="0" marL="354012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ZA" sz="2800"/>
              <a:t>Orthologues/Paralogues</a:t>
            </a:r>
            <a:endParaRPr/>
          </a:p>
        </p:txBody>
      </p:sp>
      <p:grpSp>
        <p:nvGrpSpPr>
          <p:cNvPr id="1182" name="Google Shape;1182;p77"/>
          <p:cNvGrpSpPr/>
          <p:nvPr/>
        </p:nvGrpSpPr>
        <p:grpSpPr>
          <a:xfrm>
            <a:off x="395534" y="980114"/>
            <a:ext cx="8419582" cy="1559315"/>
            <a:chOff x="0" y="0"/>
            <a:chExt cx="8419582" cy="5232600"/>
          </a:xfrm>
        </p:grpSpPr>
        <p:sp>
          <p:nvSpPr>
            <p:cNvPr id="1183" name="Google Shape;1183;p77"/>
            <p:cNvSpPr/>
            <p:nvPr/>
          </p:nvSpPr>
          <p:spPr>
            <a:xfrm>
              <a:off x="0" y="0"/>
              <a:ext cx="7161300" cy="5232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1C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7"/>
            <p:cNvSpPr/>
            <p:nvPr/>
          </p:nvSpPr>
          <p:spPr>
            <a:xfrm>
              <a:off x="5339" y="1569774"/>
              <a:ext cx="1762800" cy="20931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Dataset</a:t>
              </a:r>
              <a:r>
                <a:rPr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5" name="Google Shape;1185;p77"/>
            <p:cNvSpPr/>
            <p:nvPr/>
          </p:nvSpPr>
          <p:spPr>
            <a:xfrm>
              <a:off x="2032365" y="1569772"/>
              <a:ext cx="1762800" cy="2093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Filters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6" name="Google Shape;1186;p77"/>
            <p:cNvSpPr/>
            <p:nvPr/>
          </p:nvSpPr>
          <p:spPr>
            <a:xfrm>
              <a:off x="4036226" y="1569772"/>
              <a:ext cx="2198400" cy="2093100"/>
            </a:xfrm>
            <a:prstGeom prst="roundRect">
              <a:avLst>
                <a:gd fmla="val 16667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Attributes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7"/>
            <p:cNvSpPr/>
            <p:nvPr/>
          </p:nvSpPr>
          <p:spPr>
            <a:xfrm>
              <a:off x="6498682" y="1569774"/>
              <a:ext cx="1920900" cy="20931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Results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/>
          <p:nvPr/>
        </p:nvSpPr>
        <p:spPr>
          <a:xfrm>
            <a:off x="1752600" y="2024063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425" y="4162004"/>
            <a:ext cx="664200" cy="6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875" y="425597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363" y="4134863"/>
            <a:ext cx="718475" cy="7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757200" y="4755900"/>
            <a:ext cx="76296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latin typeface="Helvetica Neue"/>
                <a:ea typeface="Helvetica Neue"/>
                <a:cs typeface="Helvetica Neue"/>
                <a:sym typeface="Helvetica Neue"/>
              </a:rPr>
              <a:t>Ensembl is an ‘added value resource’ bringing together information from a wide range of other databases in a single site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2300550" y="1014200"/>
            <a:ext cx="4542900" cy="24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TGCTTAATGTGGCTAGTGGCACCGGTTTGGACAGCACAGCTGTAAAATGTTCCCATCCTCACAGTAAGCTGTTACCGTTCCAGGAGATGGGACTGAATTAGAATTCAAACAAATTTTCCAGCGCTTCTGAGTTTTACCTCAGTCACATAATAAGGAATGCATCCCTGTGTAAGTGCATTTTGGTCTTCTGTTTTGCAGACTTATTTACCAAGCATTGGAGGAATATCGTAGGTAAAAATGCCTATTGGATCCAAAGAGAGGCCAACATTTTTTGAAATTTTTAAGACACGCTGCAACAAAGCAGGTATTGACAAATTTTATATAACTTTATAAATTACACCGAGAAAGTGTTTTCTAAAAAATGCTTGCTAAAAACCCAGTACGTCACAGTGTTGCTTAGAACCATAAACTGTTCCTTATGTGTGTATAAATCCAGTTAACAACATAATCATCGTTTGCAGGTTAACCACATGATAAATATAGAACGTCTAGTGGATAAAGAGGAAACTGGCCCCTTGACTAGCAGTAGGAACAATTACTAACAAATCAGAAGCATTAATGT</a:t>
            </a:r>
            <a:endParaRPr sz="1200"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5313" y="2822525"/>
            <a:ext cx="1333375" cy="1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What is Ensembl?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8"/>
          <p:cNvSpPr txBox="1"/>
          <p:nvPr>
            <p:ph type="title"/>
          </p:nvPr>
        </p:nvSpPr>
        <p:spPr>
          <a:xfrm>
            <a:off x="533400" y="304800"/>
            <a:ext cx="8153400" cy="7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solidFill>
                  <a:srgbClr val="741B47"/>
                </a:solidFill>
              </a:rPr>
              <a:t>Results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194" name="Google Shape;1194;p78"/>
          <p:cNvSpPr txBox="1"/>
          <p:nvPr>
            <p:ph idx="1" type="body"/>
          </p:nvPr>
        </p:nvSpPr>
        <p:spPr>
          <a:xfrm>
            <a:off x="533400" y="2352250"/>
            <a:ext cx="8153400" cy="321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ZA" sz="2800"/>
              <a:t>Table:</a:t>
            </a:r>
            <a:endParaRPr sz="2800"/>
          </a:p>
          <a:p>
            <a:pPr indent="-406400" lvl="0" marL="457200" rtl="0" algn="l">
              <a:spcBef>
                <a:spcPts val="480"/>
              </a:spcBef>
              <a:spcAft>
                <a:spcPts val="0"/>
              </a:spcAft>
              <a:buSzPts val="2800"/>
              <a:buChar char="•"/>
            </a:pPr>
            <a:r>
              <a:rPr lang="en-ZA" sz="2800"/>
              <a:t>HTML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ZA" sz="2800"/>
              <a:t>TSV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ZA" sz="2800"/>
              <a:t>CSV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ZA" sz="2800"/>
              <a:t>Excel formats</a:t>
            </a:r>
            <a:endParaRPr sz="2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ZA" sz="2800"/>
              <a:t>Sequence:</a:t>
            </a:r>
            <a:endParaRPr sz="2800"/>
          </a:p>
          <a:p>
            <a:pPr indent="-406400" lvl="0" marL="457200" rtl="0" algn="l">
              <a:spcBef>
                <a:spcPts val="480"/>
              </a:spcBef>
              <a:spcAft>
                <a:spcPts val="0"/>
              </a:spcAft>
              <a:buSzPts val="2800"/>
              <a:buChar char="•"/>
            </a:pPr>
            <a:r>
              <a:rPr lang="en-ZA" sz="2800"/>
              <a:t>FASTA</a:t>
            </a:r>
            <a:endParaRPr sz="2800"/>
          </a:p>
        </p:txBody>
      </p:sp>
      <p:grpSp>
        <p:nvGrpSpPr>
          <p:cNvPr id="1195" name="Google Shape;1195;p78"/>
          <p:cNvGrpSpPr/>
          <p:nvPr/>
        </p:nvGrpSpPr>
        <p:grpSpPr>
          <a:xfrm>
            <a:off x="395534" y="980114"/>
            <a:ext cx="8419582" cy="1559315"/>
            <a:chOff x="0" y="0"/>
            <a:chExt cx="8419582" cy="5232600"/>
          </a:xfrm>
        </p:grpSpPr>
        <p:sp>
          <p:nvSpPr>
            <p:cNvPr id="1196" name="Google Shape;1196;p78"/>
            <p:cNvSpPr/>
            <p:nvPr/>
          </p:nvSpPr>
          <p:spPr>
            <a:xfrm>
              <a:off x="0" y="0"/>
              <a:ext cx="7161300" cy="5232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1C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8"/>
            <p:cNvSpPr/>
            <p:nvPr/>
          </p:nvSpPr>
          <p:spPr>
            <a:xfrm>
              <a:off x="5339" y="1569774"/>
              <a:ext cx="1762800" cy="20931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Dataset</a:t>
              </a:r>
              <a:r>
                <a:rPr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8" name="Google Shape;1198;p78"/>
            <p:cNvSpPr/>
            <p:nvPr/>
          </p:nvSpPr>
          <p:spPr>
            <a:xfrm>
              <a:off x="2032365" y="1569772"/>
              <a:ext cx="1762800" cy="2093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Filters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9" name="Google Shape;1199;p78"/>
            <p:cNvSpPr/>
            <p:nvPr/>
          </p:nvSpPr>
          <p:spPr>
            <a:xfrm>
              <a:off x="4036226" y="1569772"/>
              <a:ext cx="2198400" cy="2093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Attributes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0" name="Google Shape;1200;p78"/>
            <p:cNvSpPr/>
            <p:nvPr/>
          </p:nvSpPr>
          <p:spPr>
            <a:xfrm>
              <a:off x="6498682" y="1569774"/>
              <a:ext cx="1920900" cy="2093100"/>
            </a:xfrm>
            <a:prstGeom prst="roundRect">
              <a:avLst>
                <a:gd fmla="val 16667" name="adj"/>
              </a:avLst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400" u="none" cap="none" strike="noStrik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Results</a:t>
              </a:r>
              <a:endParaRPr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10-20 at 16.58.53.png" id="1205" name="Google Shape;120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500" y="825734"/>
            <a:ext cx="6849000" cy="50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79"/>
          <p:cNvSpPr txBox="1"/>
          <p:nvPr/>
        </p:nvSpPr>
        <p:spPr>
          <a:xfrm>
            <a:off x="533525" y="5931675"/>
            <a:ext cx="81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>
                <a:latin typeface="Helvetica Neue"/>
                <a:ea typeface="Helvetica Neue"/>
                <a:cs typeface="Helvetica Neue"/>
                <a:sym typeface="Helvetica Neue"/>
              </a:rPr>
              <a:t>http://www.ensembl.org/info/data/biomart/biomart_r_package.html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7" name="Google Shape;1207;p79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biomaRt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80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More information</a:t>
            </a:r>
            <a:endParaRPr/>
          </a:p>
        </p:txBody>
      </p:sp>
      <p:sp>
        <p:nvSpPr>
          <p:cNvPr id="1214" name="Google Shape;1214;p80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Ensembl BioMarts: a hub for data retrieval across taxonomic space.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Kinsella </a:t>
            </a:r>
            <a:r>
              <a:rPr i="1" lang="en-ZA"/>
              <a:t>et al.</a:t>
            </a:r>
            <a:r>
              <a:rPr lang="en-ZA"/>
              <a:t> 2011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http://europepmc.org/abstract/MED/21785142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1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Hands on</a:t>
            </a:r>
            <a:endParaRPr/>
          </a:p>
        </p:txBody>
      </p:sp>
      <p:sp>
        <p:nvSpPr>
          <p:cNvPr id="1221" name="Google Shape;1221;p81"/>
          <p:cNvSpPr txBox="1"/>
          <p:nvPr>
            <p:ph idx="4294967295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ZA" sz="2400"/>
              <a:t>Demo</a:t>
            </a:r>
            <a:endParaRPr b="1"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ZA" sz="2400"/>
              <a:t>We’re going to look at a set of six genes: </a:t>
            </a:r>
            <a:r>
              <a:rPr i="1" lang="en-ZA" sz="2400">
                <a:solidFill>
                  <a:schemeClr val="dk2"/>
                </a:solidFill>
              </a:rPr>
              <a:t>ESPN, MYH9, USH1C, CISD2, THRB</a:t>
            </a:r>
            <a:r>
              <a:rPr lang="en-ZA" sz="2400">
                <a:solidFill>
                  <a:srgbClr val="000000"/>
                </a:solidFill>
              </a:rPr>
              <a:t> and</a:t>
            </a:r>
            <a:r>
              <a:rPr i="1" lang="en-ZA" sz="2400">
                <a:solidFill>
                  <a:schemeClr val="dk2"/>
                </a:solidFill>
              </a:rPr>
              <a:t> WHRN</a:t>
            </a:r>
            <a:r>
              <a:rPr lang="en-ZA" sz="2400">
                <a:solidFill>
                  <a:srgbClr val="000000"/>
                </a:solidFill>
              </a:rPr>
              <a:t> and find out: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ZA" sz="2400">
                <a:solidFill>
                  <a:srgbClr val="000000"/>
                </a:solidFill>
              </a:rPr>
              <a:t>Their </a:t>
            </a:r>
            <a:r>
              <a:rPr lang="en-ZA" sz="2400"/>
              <a:t>NCBI </a:t>
            </a:r>
            <a:r>
              <a:rPr lang="en-ZA" sz="2400">
                <a:solidFill>
                  <a:srgbClr val="000000"/>
                </a:solidFill>
              </a:rPr>
              <a:t>Gene IDs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ZA" sz="2400">
                <a:solidFill>
                  <a:srgbClr val="000000"/>
                </a:solidFill>
              </a:rPr>
              <a:t>Their function via GO terms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ZA" sz="2400">
                <a:solidFill>
                  <a:srgbClr val="000000"/>
                </a:solidFill>
              </a:rPr>
              <a:t>Their cDNA sequences</a:t>
            </a:r>
            <a:endParaRPr sz="2400"/>
          </a:p>
        </p:txBody>
      </p:sp>
      <p:sp>
        <p:nvSpPr>
          <p:cNvPr id="1222" name="Google Shape;1222;p81"/>
          <p:cNvSpPr txBox="1"/>
          <p:nvPr/>
        </p:nvSpPr>
        <p:spPr>
          <a:xfrm>
            <a:off x="822475" y="4933500"/>
            <a:ext cx="11334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Human genes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81"/>
          <p:cNvSpPr txBox="1"/>
          <p:nvPr/>
        </p:nvSpPr>
        <p:spPr>
          <a:xfrm>
            <a:off x="2434825" y="4933488"/>
            <a:ext cx="1055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List of IDs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81"/>
          <p:cNvSpPr txBox="1"/>
          <p:nvPr/>
        </p:nvSpPr>
        <p:spPr>
          <a:xfrm>
            <a:off x="3797225" y="4933500"/>
            <a:ext cx="29547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IDs, GO terms, NCBI IDs, cDNA sequence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5" name="Google Shape;1225;p81"/>
          <p:cNvGrpSpPr/>
          <p:nvPr/>
        </p:nvGrpSpPr>
        <p:grpSpPr>
          <a:xfrm>
            <a:off x="607235" y="3057421"/>
            <a:ext cx="7839088" cy="4102882"/>
            <a:chOff x="0" y="0"/>
            <a:chExt cx="7839088" cy="5232600"/>
          </a:xfrm>
        </p:grpSpPr>
        <p:sp>
          <p:nvSpPr>
            <p:cNvPr id="1226" name="Google Shape;1226;p81"/>
            <p:cNvSpPr/>
            <p:nvPr/>
          </p:nvSpPr>
          <p:spPr>
            <a:xfrm>
              <a:off x="0" y="0"/>
              <a:ext cx="7161300" cy="5232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A1C1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7" name="Google Shape;1227;p81"/>
            <p:cNvSpPr/>
            <p:nvPr/>
          </p:nvSpPr>
          <p:spPr>
            <a:xfrm>
              <a:off x="5340" y="1569767"/>
              <a:ext cx="1400400" cy="2093100"/>
            </a:xfrm>
            <a:prstGeom prst="roundRect">
              <a:avLst>
                <a:gd fmla="val 16667" name="adj"/>
              </a:avLst>
            </a:prstGeom>
            <a:solidFill>
              <a:srgbClr val="302B62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Dataset</a:t>
              </a:r>
              <a:endPara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8" name="Google Shape;1228;p81"/>
            <p:cNvSpPr/>
            <p:nvPr/>
          </p:nvSpPr>
          <p:spPr>
            <a:xfrm>
              <a:off x="1571290" y="1569767"/>
              <a:ext cx="1400400" cy="20931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Filters</a:t>
              </a:r>
              <a:r>
                <a:rPr i="0" lang="en-ZA" sz="2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9" name="Google Shape;1229;p81"/>
            <p:cNvSpPr/>
            <p:nvPr/>
          </p:nvSpPr>
          <p:spPr>
            <a:xfrm>
              <a:off x="3110611" y="1569767"/>
              <a:ext cx="3123900" cy="2093100"/>
            </a:xfrm>
            <a:prstGeom prst="roundRect">
              <a:avLst>
                <a:gd fmla="val 16667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Attributes </a:t>
              </a:r>
              <a:endParaRPr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0" name="Google Shape;1230;p81"/>
            <p:cNvSpPr/>
            <p:nvPr/>
          </p:nvSpPr>
          <p:spPr>
            <a:xfrm>
              <a:off x="6498688" y="1569767"/>
              <a:ext cx="1340400" cy="2093100"/>
            </a:xfrm>
            <a:prstGeom prst="roundRect">
              <a:avLst>
                <a:gd fmla="val 16667" name="adj"/>
              </a:avLst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None/>
              </a:pPr>
              <a:r>
                <a:rPr b="1" i="0" lang="en-ZA" sz="2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Results</a:t>
              </a:r>
              <a:r>
                <a:rPr i="0" lang="en-ZA" sz="20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31" name="Google Shape;1231;p81"/>
          <p:cNvSpPr txBox="1"/>
          <p:nvPr/>
        </p:nvSpPr>
        <p:spPr>
          <a:xfrm>
            <a:off x="805575" y="4890175"/>
            <a:ext cx="11334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 genes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2" name="Google Shape;1232;p81"/>
          <p:cNvSpPr txBox="1"/>
          <p:nvPr/>
        </p:nvSpPr>
        <p:spPr>
          <a:xfrm>
            <a:off x="2417925" y="4890163"/>
            <a:ext cx="1055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IDs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3" name="Google Shape;1233;p81"/>
          <p:cNvSpPr txBox="1"/>
          <p:nvPr/>
        </p:nvSpPr>
        <p:spPr>
          <a:xfrm>
            <a:off x="3780325" y="4890175"/>
            <a:ext cx="29547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symbols</a:t>
            </a:r>
            <a:r>
              <a:rPr lang="en-ZA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GO terms, NCBI IDs, cDNA sequence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82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Hands on</a:t>
            </a:r>
            <a:endParaRPr/>
          </a:p>
        </p:txBody>
      </p:sp>
      <p:sp>
        <p:nvSpPr>
          <p:cNvPr id="1240" name="Google Shape;1240;p82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Demo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We’re going to look at a set of six genes: </a:t>
            </a:r>
            <a:r>
              <a:rPr i="1" lang="en-ZA">
                <a:solidFill>
                  <a:schemeClr val="dk2"/>
                </a:solidFill>
              </a:rPr>
              <a:t>ESPN, MYH9, USH1C, CISD2, THRB</a:t>
            </a:r>
            <a:r>
              <a:rPr lang="en-ZA"/>
              <a:t> and</a:t>
            </a:r>
            <a:r>
              <a:rPr i="1" lang="en-ZA">
                <a:solidFill>
                  <a:schemeClr val="dk2"/>
                </a:solidFill>
              </a:rPr>
              <a:t> WHRN</a:t>
            </a:r>
            <a:r>
              <a:rPr lang="en-ZA"/>
              <a:t> and find out:</a:t>
            </a:r>
            <a:endParaRPr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Their NCBI Gene IDs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Their function via GO terms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ZA"/>
              <a:t>Their cDNA sequences</a:t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ZA"/>
              <a:t>Task</a:t>
            </a:r>
            <a:endParaRPr b="1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ZA"/>
              <a:t>Please complete Task 3.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/>
          <p:nvPr/>
        </p:nvSpPr>
        <p:spPr>
          <a:xfrm>
            <a:off x="1752600" y="2024063"/>
            <a:ext cx="18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2300550" y="1014200"/>
            <a:ext cx="4542900" cy="24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TGCTTAATGTGGCTAGTGGCACCGGTTTGGACAGCACAGCTGTAAAATGTTCCCATCCTCACAGTAAGCTGTTACCGTTCCAGGAGATGGGACTGAATTAGAATTCAAACAAATTTTCCAGCGCTTCTGAGTTTTACCTCAGTCACATAATAAGGAATGCATCCCTGTGTAAGTGCATTTTGGTCTTCTGTTTTGCAGACTTATTTACCAAGCATTGGAGGAATATCGTAGGTAAAAATGCCTATTGGATCCAAAGAGAGGCCAACATTTTTTGAAATTTTTAAGACACGCTGCAACAAAGCAGGTATTGACAAATTTTATATAACTTTATAAATTACACCGAGAAAGTGTTTTCTAAAAAATGCTTGCTAAAAACCCAGTACGTCACAGTGTTGCTTAGAACCATAAACTGTTCCTTATGTGTGTATAAATCCAGTTAACAACATAATCATCGTTTGCAGGTTAACCACATGATAAATATAGAACGTCTAGTGGATAAAGAGGAAACTGGCCCCTTGACTAGCAGTAGGAACAATTACTAACAAATCAGAAGCATTAATGT</a:t>
            </a:r>
            <a:endParaRPr sz="12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313" y="2822525"/>
            <a:ext cx="1333375" cy="133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25"/>
          <p:cNvGrpSpPr/>
          <p:nvPr/>
        </p:nvGrpSpPr>
        <p:grpSpPr>
          <a:xfrm>
            <a:off x="3222675" y="4092336"/>
            <a:ext cx="2761500" cy="1469189"/>
            <a:chOff x="3222675" y="4625736"/>
            <a:chExt cx="2761500" cy="1469189"/>
          </a:xfrm>
        </p:grpSpPr>
        <p:pic>
          <p:nvPicPr>
            <p:cNvPr id="151" name="Google Shape;151;p25"/>
            <p:cNvPicPr preferRelativeResize="0"/>
            <p:nvPr/>
          </p:nvPicPr>
          <p:blipFill rotWithShape="1">
            <a:blip r:embed="rId4">
              <a:alphaModFix/>
            </a:blip>
            <a:srcRect b="17046" l="0" r="0" t="0"/>
            <a:stretch/>
          </p:blipFill>
          <p:spPr>
            <a:xfrm>
              <a:off x="3447675" y="4625736"/>
              <a:ext cx="2311500" cy="705900"/>
            </a:xfrm>
            <a:prstGeom prst="roundRect">
              <a:avLst>
                <a:gd fmla="val 8060" name="adj"/>
              </a:avLst>
            </a:prstGeom>
            <a:noFill/>
            <a:ln>
              <a:noFill/>
            </a:ln>
          </p:spPr>
        </p:pic>
        <p:sp>
          <p:nvSpPr>
            <p:cNvPr id="152" name="Google Shape;152;p25"/>
            <p:cNvSpPr/>
            <p:nvPr/>
          </p:nvSpPr>
          <p:spPr>
            <a:xfrm>
              <a:off x="3222675" y="5331725"/>
              <a:ext cx="2761500" cy="7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 u="sng" cap="none" strike="noStrike">
                  <a:solidFill>
                    <a:srgbClr val="007E82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www.ensembl.org</a:t>
              </a:r>
              <a:endParaRPr sz="1800" u="none" cap="none" strike="noStrike">
                <a:solidFill>
                  <a:srgbClr val="007E8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3" name="Google Shape;153;p25"/>
          <p:cNvSpPr/>
          <p:nvPr/>
        </p:nvSpPr>
        <p:spPr>
          <a:xfrm>
            <a:off x="0" y="4349550"/>
            <a:ext cx="3222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600" u="sng">
                <a:solidFill>
                  <a:srgbClr val="007E82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www.ncbi.nlm.nih.gov/</a:t>
            </a:r>
            <a:r>
              <a:rPr lang="en-ZA" sz="1600" u="sng">
                <a:solidFill>
                  <a:srgbClr val="007E8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genome/gdv/</a:t>
            </a:r>
            <a:endParaRPr sz="1600" u="none" cap="none" strike="noStrike">
              <a:solidFill>
                <a:srgbClr val="007E8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6154833" y="4312094"/>
            <a:ext cx="3168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 u="sng">
                <a:solidFill>
                  <a:srgbClr val="007E82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</a:t>
            </a:r>
            <a:r>
              <a:rPr lang="en-ZA" sz="1800" u="sng" cap="none" strike="noStrike">
                <a:solidFill>
                  <a:srgbClr val="007E82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genome.ucsc.edu</a:t>
            </a:r>
            <a:endParaRPr sz="1800" u="none" cap="none" strike="noStrike">
              <a:solidFill>
                <a:srgbClr val="007E8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 Shot 2017-09-27 at 13.39.46.png" id="155" name="Google Shape;155;p25"/>
          <p:cNvPicPr preferRelativeResize="0"/>
          <p:nvPr/>
        </p:nvPicPr>
        <p:blipFill rotWithShape="1">
          <a:blip r:embed="rId9">
            <a:alphaModFix/>
          </a:blip>
          <a:srcRect b="0" l="0" r="59379" t="0"/>
          <a:stretch/>
        </p:blipFill>
        <p:spPr>
          <a:xfrm>
            <a:off x="6714300" y="3414025"/>
            <a:ext cx="2049300" cy="85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72125" y="5206550"/>
            <a:ext cx="3561300" cy="610200"/>
          </a:xfrm>
          <a:prstGeom prst="roundRect">
            <a:avLst>
              <a:gd fmla="val 8521" name="adj"/>
            </a:avLst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1756650" y="5816750"/>
            <a:ext cx="3168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 u="sng" cap="none" strike="noStrike">
                <a:solidFill>
                  <a:srgbClr val="007E82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www.ensemblgenomes.org</a:t>
            </a:r>
            <a:endParaRPr sz="1800" u="none" cap="none" strike="noStrike">
              <a:solidFill>
                <a:srgbClr val="007E8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2762" y="3549124"/>
            <a:ext cx="2477100" cy="800400"/>
          </a:xfrm>
          <a:prstGeom prst="roundRect">
            <a:avLst>
              <a:gd fmla="val 8896" name="adj"/>
            </a:avLst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What is Ensembl?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38238" y="5206550"/>
            <a:ext cx="1625100" cy="61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4566650" y="5816750"/>
            <a:ext cx="3168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 u="sng">
                <a:solidFill>
                  <a:srgbClr val="007E82"/>
                </a:solidFill>
                <a:latin typeface="Helvetica Neue"/>
                <a:ea typeface="Helvetica Neue"/>
                <a:cs typeface="Helvetica Neue"/>
                <a:sym typeface="Helvetica Neue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covid-19.ensembl.org</a:t>
            </a:r>
            <a:endParaRPr sz="1800" u="none" cap="none" strike="noStrike">
              <a:solidFill>
                <a:srgbClr val="007E8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634" y="3594464"/>
            <a:ext cx="1687566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/>
          <p:nvPr/>
        </p:nvSpPr>
        <p:spPr>
          <a:xfrm>
            <a:off x="1752600" y="2024063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050" y="4401675"/>
            <a:ext cx="1535325" cy="76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6149" y="1417659"/>
            <a:ext cx="1359425" cy="88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9476" y="2118526"/>
            <a:ext cx="1053922" cy="78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1375" y="2695575"/>
            <a:ext cx="1295401" cy="71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6852" y="3594472"/>
            <a:ext cx="1295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4474" y="5328826"/>
            <a:ext cx="1359423" cy="76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64873" y="5352760"/>
            <a:ext cx="1137075" cy="71611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Ensembl features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087051"/>
            <a:ext cx="8229600" cy="503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●"/>
            </a:pPr>
            <a:r>
              <a:rPr lang="en-ZA" sz="2200"/>
              <a:t>Nearly 300 genomes and genebuilds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ZA" sz="2200"/>
              <a:t>Variation data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ZA" sz="2200"/>
              <a:t>Alignments, gene trees, homologues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ZA" sz="2200"/>
              <a:t>Regulatory build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ZA" sz="2200"/>
              <a:t>BioMart (data export)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ZA" sz="2200"/>
              <a:t>Tools for data processing, eg VEP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ZA" sz="2200"/>
              <a:t>Display your own data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ZA" sz="2200"/>
              <a:t>Programmatic access via the APIs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ZA" sz="2200"/>
              <a:t>Completely Open Source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>
            <a:off x="3701830" y="2178311"/>
            <a:ext cx="3949800" cy="3651900"/>
          </a:xfrm>
          <a:prstGeom prst="ellipse">
            <a:avLst/>
          </a:prstGeom>
          <a:solidFill>
            <a:srgbClr val="FF0000">
              <a:alpha val="5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/>
          <p:nvPr/>
        </p:nvSpPr>
        <p:spPr>
          <a:xfrm>
            <a:off x="2342966" y="897125"/>
            <a:ext cx="4429500" cy="4253400"/>
          </a:xfrm>
          <a:prstGeom prst="ellipse">
            <a:avLst/>
          </a:prstGeom>
          <a:solidFill>
            <a:srgbClr val="00FF00">
              <a:alpha val="5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1540375" y="2231391"/>
            <a:ext cx="3949800" cy="3651900"/>
          </a:xfrm>
          <a:prstGeom prst="ellipse">
            <a:avLst/>
          </a:prstGeom>
          <a:solidFill>
            <a:srgbClr val="0000FF">
              <a:alpha val="5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7044100" y="4863550"/>
            <a:ext cx="15696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Whole genome</a:t>
            </a:r>
            <a:endParaRPr sz="18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355050" y="4727500"/>
            <a:ext cx="1716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Groups</a:t>
            </a:r>
            <a:endParaRPr sz="180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1597750" y="897125"/>
            <a:ext cx="1716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by one</a:t>
            </a:r>
            <a:endParaRPr sz="18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9" name="Google Shape;189;p27"/>
          <p:cNvGrpSpPr/>
          <p:nvPr/>
        </p:nvGrpSpPr>
        <p:grpSpPr>
          <a:xfrm>
            <a:off x="2564323" y="1240220"/>
            <a:ext cx="4520550" cy="4115279"/>
            <a:chOff x="2564323" y="1240220"/>
            <a:chExt cx="4520550" cy="4115279"/>
          </a:xfrm>
        </p:grpSpPr>
        <p:sp>
          <p:nvSpPr>
            <p:cNvPr id="190" name="Google Shape;190;p27"/>
            <p:cNvSpPr txBox="1"/>
            <p:nvPr/>
          </p:nvSpPr>
          <p:spPr>
            <a:xfrm>
              <a:off x="3701836" y="1240220"/>
              <a:ext cx="1935600" cy="6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Browser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1" name="Google Shape;191;p27"/>
            <p:cNvSpPr txBox="1"/>
            <p:nvPr/>
          </p:nvSpPr>
          <p:spPr>
            <a:xfrm>
              <a:off x="2564323" y="2776389"/>
              <a:ext cx="1935600" cy="6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BioMart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REST API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VEP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" name="Google Shape;192;p27"/>
            <p:cNvSpPr txBox="1"/>
            <p:nvPr/>
          </p:nvSpPr>
          <p:spPr>
            <a:xfrm>
              <a:off x="4106614" y="3121871"/>
              <a:ext cx="1935600" cy="149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Perl API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MySQL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3" name="Google Shape;193;p27"/>
            <p:cNvSpPr txBox="1"/>
            <p:nvPr/>
          </p:nvSpPr>
          <p:spPr>
            <a:xfrm>
              <a:off x="6042073" y="4688299"/>
              <a:ext cx="1042800" cy="6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ZA" sz="1800">
                  <a:latin typeface="Helvetica Neue"/>
                  <a:ea typeface="Helvetica Neue"/>
                  <a:cs typeface="Helvetica Neue"/>
                  <a:sym typeface="Helvetica Neue"/>
                </a:rPr>
                <a:t>FTP</a:t>
              </a:r>
              <a:endParaRPr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94" name="Google Shape;194;p27"/>
          <p:cNvSpPr txBox="1"/>
          <p:nvPr>
            <p:ph type="title"/>
          </p:nvPr>
        </p:nvSpPr>
        <p:spPr>
          <a:xfrm>
            <a:off x="457200" y="274647"/>
            <a:ext cx="8229600" cy="81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/>
              <a:t>Access scales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